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Open Sans Bold" panose="020B0604020202020204" charset="0"/>
      <p:regular r:id="rId26"/>
    </p:embeddedFont>
    <p:embeddedFont>
      <p:font typeface="Open Sans" panose="020B0604020202020204" charset="0"/>
      <p:regular r:id="rId27"/>
    </p:embeddedFont>
    <p:embeddedFont>
      <p:font typeface="Open Sans Bold Bold" panose="020B0604020202020204" charset="0"/>
      <p:regular r:id="rId28"/>
    </p:embeddedFont>
    <p:embeddedFont>
      <p:font typeface="Nourd Bold" panose="020B0604020202020204" charset="0"/>
      <p:regular r:id="rId29"/>
    </p:embeddedFont>
    <p:embeddedFont>
      <p:font typeface="Open Sauce" panose="020B0604020202020204" charset="0"/>
      <p:regular r:id="rId30"/>
    </p:embeddedFont>
    <p:embeddedFont>
      <p:font typeface="Paytone On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45"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4.sv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1.svg"/><Relationship Id="rId7"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46.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8.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8.svg"/><Relationship Id="rId10" Type="http://schemas.openxmlformats.org/officeDocument/2006/relationships/image" Target="../media/image53.png"/><Relationship Id="rId4" Type="http://schemas.openxmlformats.org/officeDocument/2006/relationships/image" Target="../media/image6.pn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hyperlink" Target="mailto:abcdeh.vn@gmail.com" TargetMode="Externa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svg"/><Relationship Id="rId3" Type="http://schemas.openxmlformats.org/officeDocument/2006/relationships/image" Target="../media/image8.svg"/><Relationship Id="rId7" Type="http://schemas.openxmlformats.org/officeDocument/2006/relationships/image" Target="../media/image63.svg"/><Relationship Id="rId12"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7.svg"/><Relationship Id="rId5" Type="http://schemas.openxmlformats.org/officeDocument/2006/relationships/image" Target="../media/image10.svg"/><Relationship Id="rId10" Type="http://schemas.openxmlformats.org/officeDocument/2006/relationships/image" Target="../media/image59.png"/><Relationship Id="rId4" Type="http://schemas.openxmlformats.org/officeDocument/2006/relationships/image" Target="../media/image7.png"/><Relationship Id="rId9" Type="http://schemas.openxmlformats.org/officeDocument/2006/relationships/image" Target="../media/image58.png"/><Relationship Id="rId1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7.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0.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sv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434"/>
        </a:solidFill>
        <a:effectLst/>
      </p:bgPr>
    </p:bg>
    <p:spTree>
      <p:nvGrpSpPr>
        <p:cNvPr id="1" name=""/>
        <p:cNvGrpSpPr/>
        <p:nvPr/>
      </p:nvGrpSpPr>
      <p:grpSpPr>
        <a:xfrm>
          <a:off x="0" y="0"/>
          <a:ext cx="0" cy="0"/>
          <a:chOff x="0" y="0"/>
          <a:chExt cx="0" cy="0"/>
        </a:xfrm>
      </p:grpSpPr>
      <p:sp>
        <p:nvSpPr>
          <p:cNvPr id="2" name="TextBox 2"/>
          <p:cNvSpPr txBox="1"/>
          <p:nvPr/>
        </p:nvSpPr>
        <p:spPr>
          <a:xfrm>
            <a:off x="442705" y="4234643"/>
            <a:ext cx="8166530" cy="1305807"/>
          </a:xfrm>
          <a:prstGeom prst="rect">
            <a:avLst/>
          </a:prstGeom>
        </p:spPr>
        <p:txBody>
          <a:bodyPr lIns="0" tIns="0" rIns="0" bIns="0" rtlCol="0" anchor="t">
            <a:spAutoFit/>
          </a:bodyPr>
          <a:lstStyle/>
          <a:p>
            <a:pPr algn="l">
              <a:lnSpc>
                <a:spcPts val="5273"/>
              </a:lnSpc>
            </a:pPr>
            <a:r>
              <a:rPr lang="en-US" sz="3767">
                <a:solidFill>
                  <a:srgbClr val="FFFFFF"/>
                </a:solidFill>
                <a:latin typeface="Open Sans Bold"/>
                <a:ea typeface="Open Sans Bold"/>
                <a:cs typeface="Open Sans Bold"/>
                <a:sym typeface="Open Sans Bold"/>
              </a:rPr>
              <a:t>GIÁO VIÊN HƯỚNG DẪN:</a:t>
            </a:r>
          </a:p>
          <a:p>
            <a:pPr algn="l">
              <a:lnSpc>
                <a:spcPts val="5273"/>
              </a:lnSpc>
              <a:spcBef>
                <a:spcPct val="0"/>
              </a:spcBef>
            </a:pPr>
            <a:r>
              <a:rPr lang="en-US" sz="3767">
                <a:solidFill>
                  <a:srgbClr val="FFFFFF"/>
                </a:solidFill>
                <a:latin typeface="Open Sans Bold"/>
                <a:ea typeface="Open Sans Bold"/>
                <a:cs typeface="Open Sans Bold"/>
                <a:sym typeface="Open Sans Bold"/>
              </a:rPr>
              <a:t>                      TS VÕ ĐỨC QUANG</a:t>
            </a:r>
          </a:p>
        </p:txBody>
      </p:sp>
      <p:sp>
        <p:nvSpPr>
          <p:cNvPr id="3" name="TextBox 3"/>
          <p:cNvSpPr txBox="1"/>
          <p:nvPr/>
        </p:nvSpPr>
        <p:spPr>
          <a:xfrm>
            <a:off x="842631" y="2243736"/>
            <a:ext cx="16499816" cy="1424981"/>
          </a:xfrm>
          <a:prstGeom prst="rect">
            <a:avLst/>
          </a:prstGeom>
        </p:spPr>
        <p:txBody>
          <a:bodyPr lIns="0" tIns="0" rIns="0" bIns="0" rtlCol="0" anchor="t">
            <a:spAutoFit/>
          </a:bodyPr>
          <a:lstStyle/>
          <a:p>
            <a:pPr algn="l">
              <a:lnSpc>
                <a:spcPts val="10765"/>
              </a:lnSpc>
            </a:pPr>
            <a:r>
              <a:rPr lang="en-US" sz="10765" dirty="0">
                <a:solidFill>
                  <a:srgbClr val="FF9F1C"/>
                </a:solidFill>
                <a:latin typeface="Open Sans Bold"/>
                <a:ea typeface="Open Sans Bold"/>
                <a:cs typeface="Open Sans Bold"/>
                <a:sym typeface="Open Sans Bold"/>
              </a:rPr>
              <a:t>BÁO CÁO ĐỒ ÁN LT WEB</a:t>
            </a:r>
          </a:p>
        </p:txBody>
      </p:sp>
      <p:sp>
        <p:nvSpPr>
          <p:cNvPr id="4" name="TextBox 4"/>
          <p:cNvSpPr txBox="1"/>
          <p:nvPr/>
        </p:nvSpPr>
        <p:spPr>
          <a:xfrm>
            <a:off x="8609235" y="5799061"/>
            <a:ext cx="3893370" cy="422275"/>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Open Sans"/>
                <a:ea typeface="Open Sans"/>
                <a:cs typeface="Open Sans"/>
                <a:sym typeface="Open Sans"/>
              </a:rPr>
              <a:t>SINH VIÊN THỰC HIỆN: </a:t>
            </a:r>
          </a:p>
        </p:txBody>
      </p:sp>
      <p:sp>
        <p:nvSpPr>
          <p:cNvPr id="5" name="TextBox 5"/>
          <p:cNvSpPr txBox="1"/>
          <p:nvPr/>
        </p:nvSpPr>
        <p:spPr>
          <a:xfrm>
            <a:off x="1008407" y="8956077"/>
            <a:ext cx="3641980" cy="575945"/>
          </a:xfrm>
          <a:prstGeom prst="rect">
            <a:avLst/>
          </a:prstGeom>
        </p:spPr>
        <p:txBody>
          <a:bodyPr lIns="0" tIns="0" rIns="0" bIns="0" rtlCol="0" anchor="t">
            <a:spAutoFit/>
          </a:bodyPr>
          <a:lstStyle/>
          <a:p>
            <a:pPr algn="l">
              <a:lnSpc>
                <a:spcPts val="2380"/>
              </a:lnSpc>
            </a:pPr>
            <a:r>
              <a:rPr lang="en-US" sz="1700">
                <a:solidFill>
                  <a:srgbClr val="FFFFFF"/>
                </a:solidFill>
                <a:latin typeface="Open Sans"/>
                <a:ea typeface="Open Sans"/>
                <a:cs typeface="Open Sans"/>
                <a:sym typeface="Open Sans"/>
              </a:rPr>
              <a:t>VIỆN KỸ THUẬT - CÔNG NGHỆ</a:t>
            </a:r>
          </a:p>
          <a:p>
            <a:pPr algn="l">
              <a:lnSpc>
                <a:spcPts val="2380"/>
              </a:lnSpc>
              <a:spcBef>
                <a:spcPct val="0"/>
              </a:spcBef>
            </a:pPr>
            <a:endParaRPr lang="en-US" sz="1700">
              <a:solidFill>
                <a:srgbClr val="FFFFFF"/>
              </a:solidFill>
              <a:latin typeface="Open Sans"/>
              <a:ea typeface="Open Sans"/>
              <a:cs typeface="Open Sans"/>
              <a:sym typeface="Open Sans"/>
            </a:endParaRPr>
          </a:p>
        </p:txBody>
      </p:sp>
      <p:grpSp>
        <p:nvGrpSpPr>
          <p:cNvPr id="6" name="Group 6"/>
          <p:cNvGrpSpPr/>
          <p:nvPr/>
        </p:nvGrpSpPr>
        <p:grpSpPr>
          <a:xfrm>
            <a:off x="14086012" y="1133684"/>
            <a:ext cx="1005006" cy="811442"/>
            <a:chOff x="0" y="0"/>
            <a:chExt cx="6350000" cy="5126990"/>
          </a:xfrm>
        </p:grpSpPr>
        <p:sp>
          <p:nvSpPr>
            <p:cNvPr id="7" name="Freeform 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8" name="Group 8"/>
          <p:cNvGrpSpPr/>
          <p:nvPr/>
        </p:nvGrpSpPr>
        <p:grpSpPr>
          <a:xfrm>
            <a:off x="17026013" y="1133684"/>
            <a:ext cx="1005006" cy="811442"/>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a:off x="14811662" y="1133684"/>
            <a:ext cx="1005006" cy="811442"/>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a:off x="17751663" y="1133684"/>
            <a:ext cx="1005006" cy="811442"/>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a:off x="15554812" y="1133684"/>
            <a:ext cx="1005006" cy="811442"/>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a:off x="16285681" y="1133684"/>
            <a:ext cx="1005006" cy="811442"/>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18" name="AutoShape 18"/>
          <p:cNvSpPr/>
          <p:nvPr/>
        </p:nvSpPr>
        <p:spPr>
          <a:xfrm>
            <a:off x="8401309" y="5546858"/>
            <a:ext cx="7420122" cy="0"/>
          </a:xfrm>
          <a:prstGeom prst="line">
            <a:avLst/>
          </a:prstGeom>
          <a:ln w="9525" cap="flat">
            <a:solidFill>
              <a:srgbClr val="FF9F1C"/>
            </a:solidFill>
            <a:prstDash val="solid"/>
            <a:headEnd type="none" w="sm" len="sm"/>
            <a:tailEnd type="none" w="sm" len="sm"/>
          </a:ln>
        </p:spPr>
      </p:sp>
      <p:sp>
        <p:nvSpPr>
          <p:cNvPr id="19" name="AutoShape 19"/>
          <p:cNvSpPr/>
          <p:nvPr/>
        </p:nvSpPr>
        <p:spPr>
          <a:xfrm flipV="1">
            <a:off x="8401309" y="5546858"/>
            <a:ext cx="0" cy="4422176"/>
          </a:xfrm>
          <a:prstGeom prst="line">
            <a:avLst/>
          </a:prstGeom>
          <a:ln w="9525" cap="flat">
            <a:solidFill>
              <a:srgbClr val="FF9F1C"/>
            </a:solidFill>
            <a:prstDash val="solid"/>
            <a:headEnd type="none" w="sm" len="sm"/>
            <a:tailEnd type="none" w="sm" len="sm"/>
          </a:ln>
        </p:spPr>
      </p:sp>
      <p:sp>
        <p:nvSpPr>
          <p:cNvPr id="20" name="AutoShape 20"/>
          <p:cNvSpPr/>
          <p:nvPr/>
        </p:nvSpPr>
        <p:spPr>
          <a:xfrm flipV="1">
            <a:off x="15821430" y="5546858"/>
            <a:ext cx="0" cy="4422176"/>
          </a:xfrm>
          <a:prstGeom prst="line">
            <a:avLst/>
          </a:prstGeom>
          <a:ln w="9525" cap="flat">
            <a:solidFill>
              <a:srgbClr val="FF9F1C"/>
            </a:solidFill>
            <a:prstDash val="solid"/>
            <a:headEnd type="none" w="sm" len="sm"/>
            <a:tailEnd type="none" w="sm" len="sm"/>
          </a:ln>
        </p:spPr>
      </p:sp>
      <p:sp>
        <p:nvSpPr>
          <p:cNvPr id="21" name="AutoShape 21"/>
          <p:cNvSpPr/>
          <p:nvPr/>
        </p:nvSpPr>
        <p:spPr>
          <a:xfrm>
            <a:off x="8401309" y="9969034"/>
            <a:ext cx="7415359" cy="0"/>
          </a:xfrm>
          <a:prstGeom prst="line">
            <a:avLst/>
          </a:prstGeom>
          <a:ln w="9525" cap="flat">
            <a:solidFill>
              <a:srgbClr val="FF9F1C"/>
            </a:solidFill>
            <a:prstDash val="solid"/>
            <a:headEnd type="none" w="sm" len="sm"/>
            <a:tailEnd type="none" w="sm" len="sm"/>
          </a:ln>
        </p:spPr>
      </p:sp>
      <p:grpSp>
        <p:nvGrpSpPr>
          <p:cNvPr id="22" name="Group 22"/>
          <p:cNvGrpSpPr/>
          <p:nvPr/>
        </p:nvGrpSpPr>
        <p:grpSpPr>
          <a:xfrm>
            <a:off x="842631" y="48113"/>
            <a:ext cx="4645177" cy="980587"/>
            <a:chOff x="0" y="0"/>
            <a:chExt cx="1342807" cy="283464"/>
          </a:xfrm>
        </p:grpSpPr>
        <p:sp>
          <p:nvSpPr>
            <p:cNvPr id="23" name="Freeform 23"/>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24" name="TextBox 24"/>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146626" y="157639"/>
            <a:ext cx="669224" cy="669224"/>
          </a:xfrm>
          <a:custGeom>
            <a:avLst/>
            <a:gdLst/>
            <a:ahLst/>
            <a:cxnLst/>
            <a:rect l="l" t="t" r="r" b="b"/>
            <a:pathLst>
              <a:path w="669224" h="669224">
                <a:moveTo>
                  <a:pt x="0" y="0"/>
                </a:moveTo>
                <a:lnTo>
                  <a:pt x="669224" y="0"/>
                </a:lnTo>
                <a:lnTo>
                  <a:pt x="669224" y="669224"/>
                </a:lnTo>
                <a:lnTo>
                  <a:pt x="0" y="669224"/>
                </a:lnTo>
                <a:lnTo>
                  <a:pt x="0" y="0"/>
                </a:lnTo>
                <a:close/>
              </a:path>
            </a:pathLst>
          </a:custGeom>
          <a:blipFill>
            <a:blip r:embed="rId3"/>
            <a:stretch>
              <a:fillRect/>
            </a:stretch>
          </a:blipFill>
        </p:spPr>
      </p:sp>
      <p:sp>
        <p:nvSpPr>
          <p:cNvPr id="26" name="TextBox 26"/>
          <p:cNvSpPr txBox="1"/>
          <p:nvPr/>
        </p:nvSpPr>
        <p:spPr>
          <a:xfrm>
            <a:off x="1815850" y="364298"/>
            <a:ext cx="3671958" cy="282129"/>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27" name="TextBox 27"/>
          <p:cNvSpPr txBox="1"/>
          <p:nvPr/>
        </p:nvSpPr>
        <p:spPr>
          <a:xfrm>
            <a:off x="9488924" y="6468776"/>
            <a:ext cx="5751076" cy="2244204"/>
          </a:xfrm>
          <a:prstGeom prst="rect">
            <a:avLst/>
          </a:prstGeom>
        </p:spPr>
        <p:txBody>
          <a:bodyPr wrap="square" lIns="0" tIns="0" rIns="0" bIns="0" rtlCol="0" anchor="t">
            <a:spAutoFit/>
          </a:bodyPr>
          <a:lstStyle/>
          <a:p>
            <a:pPr algn="l">
              <a:lnSpc>
                <a:spcPts val="3499"/>
              </a:lnSpc>
            </a:pPr>
            <a:r>
              <a:rPr lang="en-US" sz="2499" dirty="0">
                <a:solidFill>
                  <a:srgbClr val="FFFFFF"/>
                </a:solidFill>
                <a:latin typeface="Open Sans"/>
                <a:ea typeface="Open Sans"/>
                <a:cs typeface="Open Sans"/>
                <a:sym typeface="Open Sans"/>
              </a:rPr>
              <a:t>1.TRẦN MINH HOÀNG ( </a:t>
            </a:r>
            <a:r>
              <a:rPr lang="en-US" sz="2499" dirty="0" err="1" smtClean="0">
                <a:solidFill>
                  <a:srgbClr val="FFFFFF"/>
                </a:solidFill>
                <a:latin typeface="Open Sans"/>
                <a:ea typeface="Open Sans"/>
                <a:cs typeface="Open Sans"/>
                <a:sym typeface="Open Sans"/>
              </a:rPr>
              <a:t>Nhóm</a:t>
            </a:r>
            <a:r>
              <a:rPr lang="en-US" sz="2499" dirty="0" smtClean="0">
                <a:solidFill>
                  <a:srgbClr val="FFFFFF"/>
                </a:solidFill>
                <a:latin typeface="Open Sans"/>
                <a:ea typeface="Open Sans"/>
                <a:cs typeface="Open Sans"/>
                <a:sym typeface="Open Sans"/>
              </a:rPr>
              <a:t> </a:t>
            </a:r>
            <a:r>
              <a:rPr lang="en-US" sz="2499" dirty="0" err="1" smtClean="0">
                <a:solidFill>
                  <a:srgbClr val="FFFFFF"/>
                </a:solidFill>
                <a:latin typeface="Open Sans"/>
                <a:ea typeface="Open Sans"/>
                <a:cs typeface="Open Sans"/>
                <a:sym typeface="Open Sans"/>
              </a:rPr>
              <a:t>trưởng</a:t>
            </a:r>
            <a:r>
              <a:rPr lang="en-US" sz="2499" dirty="0" smtClean="0">
                <a:solidFill>
                  <a:srgbClr val="FFFFFF"/>
                </a:solidFill>
                <a:latin typeface="Open Sans"/>
                <a:ea typeface="Open Sans"/>
                <a:cs typeface="Open Sans"/>
                <a:sym typeface="Open Sans"/>
              </a:rPr>
              <a:t>)</a:t>
            </a:r>
            <a:endParaRPr lang="en-US" sz="2499" dirty="0">
              <a:solidFill>
                <a:srgbClr val="FFFFFF"/>
              </a:solidFill>
              <a:latin typeface="Open Sans"/>
              <a:ea typeface="Open Sans"/>
              <a:cs typeface="Open Sans"/>
              <a:sym typeface="Open Sans"/>
            </a:endParaRPr>
          </a:p>
          <a:p>
            <a:pPr algn="l">
              <a:lnSpc>
                <a:spcPts val="3499"/>
              </a:lnSpc>
            </a:pPr>
            <a:r>
              <a:rPr lang="en-US" sz="2499" dirty="0">
                <a:solidFill>
                  <a:srgbClr val="FFFFFF"/>
                </a:solidFill>
                <a:latin typeface="Open Sans"/>
                <a:ea typeface="Open Sans"/>
                <a:cs typeface="Open Sans"/>
                <a:sym typeface="Open Sans"/>
              </a:rPr>
              <a:t>2.TRẦN THỊ THÙY NGA </a:t>
            </a:r>
          </a:p>
          <a:p>
            <a:pPr algn="l">
              <a:lnSpc>
                <a:spcPts val="3499"/>
              </a:lnSpc>
            </a:pPr>
            <a:r>
              <a:rPr lang="en-US" sz="2499" dirty="0">
                <a:solidFill>
                  <a:srgbClr val="FFFFFF"/>
                </a:solidFill>
                <a:latin typeface="Open Sans"/>
                <a:ea typeface="Open Sans"/>
                <a:cs typeface="Open Sans"/>
                <a:sym typeface="Open Sans"/>
              </a:rPr>
              <a:t>3.TRẦN NGUYÊN SƠN</a:t>
            </a:r>
          </a:p>
          <a:p>
            <a:pPr algn="l">
              <a:lnSpc>
                <a:spcPts val="3499"/>
              </a:lnSpc>
            </a:pPr>
            <a:r>
              <a:rPr lang="en-US" sz="2499" dirty="0">
                <a:solidFill>
                  <a:srgbClr val="FFFFFF"/>
                </a:solidFill>
                <a:latin typeface="Open Sans"/>
                <a:ea typeface="Open Sans"/>
                <a:cs typeface="Open Sans"/>
                <a:sym typeface="Open Sans"/>
              </a:rPr>
              <a:t>4.PHAN THỊ THANH TRÚC</a:t>
            </a:r>
          </a:p>
          <a:p>
            <a:pPr algn="l">
              <a:lnSpc>
                <a:spcPts val="3499"/>
              </a:lnSpc>
              <a:spcBef>
                <a:spcPct val="0"/>
              </a:spcBef>
            </a:pPr>
            <a:r>
              <a:rPr lang="en-US" sz="2499" dirty="0">
                <a:solidFill>
                  <a:srgbClr val="FFFFFF"/>
                </a:solidFill>
                <a:latin typeface="Open Sans"/>
                <a:ea typeface="Open Sans"/>
                <a:cs typeface="Open Sans"/>
                <a:sym typeface="Open Sans"/>
              </a:rPr>
              <a:t>5.VƯƠNG THỊ NHƯ QUỲNH</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applause.wav"/>
          </p:stSnd>
        </p:sndAc>
      </p:transition>
    </mc:Choice>
    <mc:Fallback>
      <p:transition spd="slow">
        <p:fade/>
        <p:sndAc>
          <p:stSnd>
            <p:snd r:embed="rId2" name="applause.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774617">
            <a:off x="10036109" y="2775660"/>
            <a:ext cx="12145983" cy="4865062"/>
            <a:chOff x="0" y="0"/>
            <a:chExt cx="3198942" cy="1281333"/>
          </a:xfrm>
        </p:grpSpPr>
        <p:sp>
          <p:nvSpPr>
            <p:cNvPr id="3" name="Freeform 3"/>
            <p:cNvSpPr/>
            <p:nvPr/>
          </p:nvSpPr>
          <p:spPr>
            <a:xfrm>
              <a:off x="0" y="0"/>
              <a:ext cx="3198942" cy="1281333"/>
            </a:xfrm>
            <a:custGeom>
              <a:avLst/>
              <a:gdLst/>
              <a:ahLst/>
              <a:cxnLst/>
              <a:rect l="l" t="t" r="r" b="b"/>
              <a:pathLst>
                <a:path w="3198942" h="1281333">
                  <a:moveTo>
                    <a:pt x="0" y="0"/>
                  </a:moveTo>
                  <a:lnTo>
                    <a:pt x="3198942" y="0"/>
                  </a:lnTo>
                  <a:lnTo>
                    <a:pt x="3198942" y="1281333"/>
                  </a:lnTo>
                  <a:lnTo>
                    <a:pt x="0" y="1281333"/>
                  </a:lnTo>
                  <a:close/>
                </a:path>
              </a:pathLst>
            </a:custGeom>
            <a:solidFill>
              <a:srgbClr val="0D346D"/>
            </a:solidFill>
          </p:spPr>
        </p:sp>
        <p:sp>
          <p:nvSpPr>
            <p:cNvPr id="4" name="TextBox 4"/>
            <p:cNvSpPr txBox="1"/>
            <p:nvPr/>
          </p:nvSpPr>
          <p:spPr>
            <a:xfrm>
              <a:off x="0" y="-57150"/>
              <a:ext cx="3198942" cy="1338483"/>
            </a:xfrm>
            <a:prstGeom prst="rect">
              <a:avLst/>
            </a:prstGeom>
          </p:spPr>
          <p:txBody>
            <a:bodyPr lIns="50800" tIns="50800" rIns="50800" bIns="50800" rtlCol="0" anchor="ctr"/>
            <a:lstStyle/>
            <a:p>
              <a:pPr algn="ctr">
                <a:lnSpc>
                  <a:spcPts val="3500"/>
                </a:lnSpc>
              </a:pPr>
              <a:endParaRPr/>
            </a:p>
          </p:txBody>
        </p:sp>
      </p:grpSp>
      <p:grpSp>
        <p:nvGrpSpPr>
          <p:cNvPr id="5" name="Group 5"/>
          <p:cNvGrpSpPr>
            <a:grpSpLocks noChangeAspect="1"/>
          </p:cNvGrpSpPr>
          <p:nvPr/>
        </p:nvGrpSpPr>
        <p:grpSpPr>
          <a:xfrm>
            <a:off x="13218075" y="1391874"/>
            <a:ext cx="5661000" cy="5722559"/>
            <a:chOff x="0" y="0"/>
            <a:chExt cx="5956300" cy="6021070"/>
          </a:xfrm>
        </p:grpSpPr>
        <p:sp>
          <p:nvSpPr>
            <p:cNvPr id="6" name="Freeform 6"/>
            <p:cNvSpPr/>
            <p:nvPr/>
          </p:nvSpPr>
          <p:spPr>
            <a:xfrm>
              <a:off x="0" y="0"/>
              <a:ext cx="5956300" cy="6021070"/>
            </a:xfrm>
            <a:custGeom>
              <a:avLst/>
              <a:gdLst/>
              <a:ahLst/>
              <a:cxnLst/>
              <a:rect l="l" t="t" r="r" b="b"/>
              <a:pathLst>
                <a:path w="5956300" h="6021070">
                  <a:moveTo>
                    <a:pt x="692150" y="6021070"/>
                  </a:moveTo>
                  <a:lnTo>
                    <a:pt x="0" y="0"/>
                  </a:lnTo>
                  <a:lnTo>
                    <a:pt x="5264150" y="0"/>
                  </a:lnTo>
                  <a:lnTo>
                    <a:pt x="5956300" y="6021070"/>
                  </a:lnTo>
                  <a:close/>
                </a:path>
              </a:pathLst>
            </a:custGeom>
            <a:blipFill>
              <a:blip r:embed="rId2"/>
              <a:stretch>
                <a:fillRect t="-5856" b="-14188"/>
              </a:stretch>
            </a:blipFill>
          </p:spPr>
        </p:sp>
      </p:grpSp>
      <p:sp>
        <p:nvSpPr>
          <p:cNvPr id="7" name="AutoShape 7"/>
          <p:cNvSpPr/>
          <p:nvPr/>
        </p:nvSpPr>
        <p:spPr>
          <a:xfrm>
            <a:off x="5635036" y="6711862"/>
            <a:ext cx="8042409" cy="0"/>
          </a:xfrm>
          <a:prstGeom prst="line">
            <a:avLst/>
          </a:prstGeom>
          <a:ln w="9525" cap="flat">
            <a:solidFill>
              <a:srgbClr val="FF9F1C"/>
            </a:solidFill>
            <a:prstDash val="solid"/>
            <a:headEnd type="none" w="sm" len="sm"/>
            <a:tailEnd type="none" w="sm" len="sm"/>
          </a:ln>
        </p:spPr>
      </p:sp>
      <p:sp>
        <p:nvSpPr>
          <p:cNvPr id="8" name="AutoShape 8"/>
          <p:cNvSpPr/>
          <p:nvPr/>
        </p:nvSpPr>
        <p:spPr>
          <a:xfrm>
            <a:off x="5659848" y="7715122"/>
            <a:ext cx="8042409" cy="0"/>
          </a:xfrm>
          <a:prstGeom prst="line">
            <a:avLst/>
          </a:prstGeom>
          <a:ln w="9525" cap="flat">
            <a:solidFill>
              <a:srgbClr val="FF9F1C"/>
            </a:solidFill>
            <a:prstDash val="solid"/>
            <a:headEnd type="none" w="sm" len="sm"/>
            <a:tailEnd type="none" w="sm" len="sm"/>
          </a:ln>
        </p:spPr>
      </p:sp>
      <p:sp>
        <p:nvSpPr>
          <p:cNvPr id="9" name="AutoShape 9"/>
          <p:cNvSpPr/>
          <p:nvPr/>
        </p:nvSpPr>
        <p:spPr>
          <a:xfrm>
            <a:off x="5635036" y="8777179"/>
            <a:ext cx="8067221" cy="0"/>
          </a:xfrm>
          <a:prstGeom prst="line">
            <a:avLst/>
          </a:prstGeom>
          <a:ln w="9525" cap="flat">
            <a:solidFill>
              <a:srgbClr val="FF9F1C"/>
            </a:solidFill>
            <a:prstDash val="solid"/>
            <a:headEnd type="none" w="sm" len="sm"/>
            <a:tailEnd type="none" w="sm" len="sm"/>
          </a:ln>
        </p:spPr>
      </p:sp>
      <p:grpSp>
        <p:nvGrpSpPr>
          <p:cNvPr id="10" name="Group 10"/>
          <p:cNvGrpSpPr/>
          <p:nvPr/>
        </p:nvGrpSpPr>
        <p:grpSpPr>
          <a:xfrm>
            <a:off x="12786986" y="0"/>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8017003" y="98242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14" name="Group 14"/>
          <p:cNvGrpSpPr/>
          <p:nvPr/>
        </p:nvGrpSpPr>
        <p:grpSpPr>
          <a:xfrm>
            <a:off x="16113094" y="0"/>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4663941" y="98242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18" name="Group 18"/>
          <p:cNvGrpSpPr/>
          <p:nvPr/>
        </p:nvGrpSpPr>
        <p:grpSpPr>
          <a:xfrm>
            <a:off x="13677445" y="0"/>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rot="-10800000">
            <a:off x="17189401" y="9824277"/>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22" name="Group 22"/>
          <p:cNvGrpSpPr/>
          <p:nvPr/>
        </p:nvGrpSpPr>
        <p:grpSpPr>
          <a:xfrm>
            <a:off x="16914945" y="0"/>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4" name="Group 24"/>
          <p:cNvGrpSpPr/>
          <p:nvPr/>
        </p:nvGrpSpPr>
        <p:grpSpPr>
          <a:xfrm rot="-10800000">
            <a:off x="13836339" y="9824277"/>
            <a:ext cx="1146206" cy="925447"/>
            <a:chOff x="0" y="0"/>
            <a:chExt cx="6350000" cy="5126990"/>
          </a:xfrm>
        </p:grpSpPr>
        <p:sp>
          <p:nvSpPr>
            <p:cNvPr id="25" name="Freeform 2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26" name="Group 26"/>
          <p:cNvGrpSpPr/>
          <p:nvPr/>
        </p:nvGrpSpPr>
        <p:grpSpPr>
          <a:xfrm>
            <a:off x="14450040" y="0"/>
            <a:ext cx="1146206" cy="925447"/>
            <a:chOff x="0" y="0"/>
            <a:chExt cx="6350000" cy="5126990"/>
          </a:xfrm>
        </p:grpSpPr>
        <p:sp>
          <p:nvSpPr>
            <p:cNvPr id="27" name="Freeform 2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8" name="Group 28"/>
          <p:cNvGrpSpPr/>
          <p:nvPr/>
        </p:nvGrpSpPr>
        <p:grpSpPr>
          <a:xfrm rot="-10800000">
            <a:off x="16341842" y="9824277"/>
            <a:ext cx="1146206" cy="925447"/>
            <a:chOff x="0" y="0"/>
            <a:chExt cx="6350000" cy="5126990"/>
          </a:xfrm>
        </p:grpSpPr>
        <p:sp>
          <p:nvSpPr>
            <p:cNvPr id="29" name="Freeform 2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30" name="Group 30"/>
          <p:cNvGrpSpPr/>
          <p:nvPr/>
        </p:nvGrpSpPr>
        <p:grpSpPr>
          <a:xfrm>
            <a:off x="15289453" y="0"/>
            <a:ext cx="1146206" cy="925447"/>
            <a:chOff x="0" y="0"/>
            <a:chExt cx="6350000" cy="5126990"/>
          </a:xfrm>
        </p:grpSpPr>
        <p:sp>
          <p:nvSpPr>
            <p:cNvPr id="31" name="Freeform 3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32" name="Group 32"/>
          <p:cNvGrpSpPr/>
          <p:nvPr/>
        </p:nvGrpSpPr>
        <p:grpSpPr>
          <a:xfrm rot="-10800000">
            <a:off x="15508288" y="9824277"/>
            <a:ext cx="1146206" cy="925447"/>
            <a:chOff x="0" y="0"/>
            <a:chExt cx="6350000" cy="5126990"/>
          </a:xfrm>
        </p:grpSpPr>
        <p:sp>
          <p:nvSpPr>
            <p:cNvPr id="33" name="Freeform 3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sp>
        <p:nvSpPr>
          <p:cNvPr id="34" name="Freeform 34"/>
          <p:cNvSpPr/>
          <p:nvPr/>
        </p:nvSpPr>
        <p:spPr>
          <a:xfrm>
            <a:off x="13642872" y="7004232"/>
            <a:ext cx="1736156" cy="1480172"/>
          </a:xfrm>
          <a:custGeom>
            <a:avLst/>
            <a:gdLst/>
            <a:ahLst/>
            <a:cxnLst/>
            <a:rect l="l" t="t" r="r" b="b"/>
            <a:pathLst>
              <a:path w="1736156" h="1480172">
                <a:moveTo>
                  <a:pt x="0" y="0"/>
                </a:moveTo>
                <a:lnTo>
                  <a:pt x="1736157" y="0"/>
                </a:lnTo>
                <a:lnTo>
                  <a:pt x="1736157" y="1480172"/>
                </a:lnTo>
                <a:lnTo>
                  <a:pt x="0" y="1480172"/>
                </a:lnTo>
                <a:lnTo>
                  <a:pt x="0" y="0"/>
                </a:lnTo>
                <a:close/>
              </a:path>
            </a:pathLst>
          </a:custGeom>
          <a:blipFill>
            <a:blip r:embed="rId3"/>
            <a:stretch>
              <a:fillRect t="-10776" b="-10776"/>
            </a:stretch>
          </a:blipFill>
        </p:spPr>
      </p:sp>
      <p:sp>
        <p:nvSpPr>
          <p:cNvPr id="35" name="Freeform 35"/>
          <p:cNvSpPr/>
          <p:nvPr/>
        </p:nvSpPr>
        <p:spPr>
          <a:xfrm flipH="1">
            <a:off x="15055047" y="7114432"/>
            <a:ext cx="1510199" cy="1369971"/>
          </a:xfrm>
          <a:custGeom>
            <a:avLst/>
            <a:gdLst/>
            <a:ahLst/>
            <a:cxnLst/>
            <a:rect l="l" t="t" r="r" b="b"/>
            <a:pathLst>
              <a:path w="1510199" h="1369971">
                <a:moveTo>
                  <a:pt x="1510200" y="0"/>
                </a:moveTo>
                <a:lnTo>
                  <a:pt x="0" y="0"/>
                </a:lnTo>
                <a:lnTo>
                  <a:pt x="0" y="1369972"/>
                </a:lnTo>
                <a:lnTo>
                  <a:pt x="1510200" y="1369972"/>
                </a:lnTo>
                <a:lnTo>
                  <a:pt x="1510200" y="0"/>
                </a:lnTo>
                <a:close/>
              </a:path>
            </a:pathLst>
          </a:custGeom>
          <a:blipFill>
            <a:blip r:embed="rId4"/>
            <a:stretch>
              <a:fillRect t="-5117" b="-5117"/>
            </a:stretch>
          </a:blipFill>
        </p:spPr>
      </p:sp>
      <p:sp>
        <p:nvSpPr>
          <p:cNvPr id="36" name="Freeform 36"/>
          <p:cNvSpPr/>
          <p:nvPr/>
        </p:nvSpPr>
        <p:spPr>
          <a:xfrm>
            <a:off x="16547261" y="7114432"/>
            <a:ext cx="1788346" cy="1346233"/>
          </a:xfrm>
          <a:custGeom>
            <a:avLst/>
            <a:gdLst/>
            <a:ahLst/>
            <a:cxnLst/>
            <a:rect l="l" t="t" r="r" b="b"/>
            <a:pathLst>
              <a:path w="1788346" h="1346233">
                <a:moveTo>
                  <a:pt x="0" y="0"/>
                </a:moveTo>
                <a:lnTo>
                  <a:pt x="1788346" y="0"/>
                </a:lnTo>
                <a:lnTo>
                  <a:pt x="1788346" y="1346233"/>
                </a:lnTo>
                <a:lnTo>
                  <a:pt x="0" y="1346233"/>
                </a:lnTo>
                <a:lnTo>
                  <a:pt x="0" y="0"/>
                </a:lnTo>
                <a:close/>
              </a:path>
            </a:pathLst>
          </a:custGeom>
          <a:blipFill>
            <a:blip r:embed="rId5"/>
            <a:stretch>
              <a:fillRect l="-15033" r="-20467"/>
            </a:stretch>
          </a:blipFill>
        </p:spPr>
      </p:sp>
      <p:sp>
        <p:nvSpPr>
          <p:cNvPr id="37" name="TextBox 37"/>
          <p:cNvSpPr txBox="1"/>
          <p:nvPr/>
        </p:nvSpPr>
        <p:spPr>
          <a:xfrm>
            <a:off x="8298540" y="287347"/>
            <a:ext cx="9463964" cy="990597"/>
          </a:xfrm>
          <a:prstGeom prst="rect">
            <a:avLst/>
          </a:prstGeom>
        </p:spPr>
        <p:txBody>
          <a:bodyPr lIns="0" tIns="0" rIns="0" bIns="0" rtlCol="0" anchor="t">
            <a:spAutoFit/>
          </a:bodyPr>
          <a:lstStyle/>
          <a:p>
            <a:pPr algn="l">
              <a:lnSpc>
                <a:spcPts val="7499"/>
              </a:lnSpc>
            </a:pPr>
            <a:r>
              <a:rPr lang="en-US" sz="7499" b="1">
                <a:solidFill>
                  <a:srgbClr val="0D346D"/>
                </a:solidFill>
                <a:latin typeface="Open Sans Bold Bold"/>
                <a:ea typeface="Open Sans Bold Bold"/>
                <a:cs typeface="Open Sans Bold Bold"/>
                <a:sym typeface="Open Sans Bold Bold"/>
              </a:rPr>
              <a:t>VINFAST</a:t>
            </a:r>
          </a:p>
        </p:txBody>
      </p:sp>
      <p:sp>
        <p:nvSpPr>
          <p:cNvPr id="38" name="TextBox 38"/>
          <p:cNvSpPr txBox="1"/>
          <p:nvPr/>
        </p:nvSpPr>
        <p:spPr>
          <a:xfrm>
            <a:off x="5201131" y="3434639"/>
            <a:ext cx="8869498" cy="1589403"/>
          </a:xfrm>
          <a:prstGeom prst="rect">
            <a:avLst/>
          </a:prstGeom>
        </p:spPr>
        <p:txBody>
          <a:bodyPr lIns="0" tIns="0" rIns="0" bIns="0" rtlCol="0" anchor="t">
            <a:spAutoFit/>
          </a:bodyPr>
          <a:lstStyle/>
          <a:p>
            <a:pPr algn="l">
              <a:lnSpc>
                <a:spcPts val="3220"/>
              </a:lnSpc>
              <a:spcBef>
                <a:spcPct val="0"/>
              </a:spcBef>
            </a:pPr>
            <a:r>
              <a:rPr lang="en-US" sz="2300">
                <a:solidFill>
                  <a:srgbClr val="373434"/>
                </a:solidFill>
                <a:latin typeface="Open Sans"/>
                <a:ea typeface="Open Sans"/>
                <a:cs typeface="Open Sans"/>
                <a:sym typeface="Open Sans"/>
              </a:rPr>
              <a:t>Các mẫu xe máy điện VinFast hiện nay đều sở hữu thiết kế hiện đại, màu sắc đa dạng, mang đậm dấu ấn cá nhân. Bên cạnh đó, xe máy điện VinFast còn được trang bị công nghệ thông minh, mang đến trải nghiệm đặc biệt cho người dùng.</a:t>
            </a:r>
          </a:p>
        </p:txBody>
      </p:sp>
      <p:sp>
        <p:nvSpPr>
          <p:cNvPr id="39" name="TextBox 39"/>
          <p:cNvSpPr txBox="1"/>
          <p:nvPr/>
        </p:nvSpPr>
        <p:spPr>
          <a:xfrm>
            <a:off x="7751963" y="5515246"/>
            <a:ext cx="5725609" cy="1374686"/>
          </a:xfrm>
          <a:prstGeom prst="rect">
            <a:avLst/>
          </a:prstGeom>
        </p:spPr>
        <p:txBody>
          <a:bodyPr lIns="0" tIns="0" rIns="0" bIns="0" rtlCol="0" anchor="t">
            <a:spAutoFit/>
          </a:bodyPr>
          <a:lstStyle/>
          <a:p>
            <a:pPr algn="l">
              <a:lnSpc>
                <a:spcPts val="2713"/>
              </a:lnSpc>
            </a:pPr>
            <a:r>
              <a:rPr lang="en-US" sz="1938">
                <a:solidFill>
                  <a:srgbClr val="373434"/>
                </a:solidFill>
                <a:latin typeface="Open Sans"/>
                <a:ea typeface="Open Sans"/>
                <a:cs typeface="Open Sans"/>
                <a:sym typeface="Open Sans"/>
              </a:rPr>
              <a:t>CHẾ ĐỘ LÁI LINH HOẠT Tích hợp hai chế độ lái: Eco êm ái hoặc Sport mạnh mẽ, linh hoạt với mọi cung đường trong phố</a:t>
            </a:r>
          </a:p>
          <a:p>
            <a:pPr algn="l">
              <a:lnSpc>
                <a:spcPts val="2713"/>
              </a:lnSpc>
              <a:spcBef>
                <a:spcPct val="0"/>
              </a:spcBef>
            </a:pPr>
            <a:endParaRPr lang="en-US" sz="1938">
              <a:solidFill>
                <a:srgbClr val="373434"/>
              </a:solidFill>
              <a:latin typeface="Open Sans"/>
              <a:ea typeface="Open Sans"/>
              <a:cs typeface="Open Sans"/>
              <a:sym typeface="Open Sans"/>
            </a:endParaRPr>
          </a:p>
        </p:txBody>
      </p:sp>
      <p:sp>
        <p:nvSpPr>
          <p:cNvPr id="40" name="TextBox 40"/>
          <p:cNvSpPr txBox="1"/>
          <p:nvPr/>
        </p:nvSpPr>
        <p:spPr>
          <a:xfrm>
            <a:off x="7751963" y="6861357"/>
            <a:ext cx="5160964" cy="707522"/>
          </a:xfrm>
          <a:prstGeom prst="rect">
            <a:avLst/>
          </a:prstGeom>
        </p:spPr>
        <p:txBody>
          <a:bodyPr lIns="0" tIns="0" rIns="0" bIns="0" rtlCol="0" anchor="t">
            <a:spAutoFit/>
          </a:bodyPr>
          <a:lstStyle/>
          <a:p>
            <a:pPr algn="l">
              <a:lnSpc>
                <a:spcPts val="2883"/>
              </a:lnSpc>
              <a:spcBef>
                <a:spcPct val="0"/>
              </a:spcBef>
            </a:pPr>
            <a:r>
              <a:rPr lang="en-US" sz="2059">
                <a:solidFill>
                  <a:srgbClr val="373434"/>
                </a:solidFill>
                <a:latin typeface="Open Sans"/>
                <a:ea typeface="Open Sans"/>
                <a:cs typeface="Open Sans"/>
                <a:sym typeface="Open Sans"/>
              </a:rPr>
              <a:t>Impes có tải trọng 130kg, có thể đạt vận tốc tối đa 49km/h.</a:t>
            </a:r>
          </a:p>
        </p:txBody>
      </p:sp>
      <p:sp>
        <p:nvSpPr>
          <p:cNvPr id="41" name="TextBox 41"/>
          <p:cNvSpPr txBox="1"/>
          <p:nvPr/>
        </p:nvSpPr>
        <p:spPr>
          <a:xfrm>
            <a:off x="7751963" y="7967534"/>
            <a:ext cx="5430269" cy="763268"/>
          </a:xfrm>
          <a:prstGeom prst="rect">
            <a:avLst/>
          </a:prstGeom>
        </p:spPr>
        <p:txBody>
          <a:bodyPr lIns="0" tIns="0" rIns="0" bIns="0" rtlCol="0" anchor="t">
            <a:spAutoFit/>
          </a:bodyPr>
          <a:lstStyle/>
          <a:p>
            <a:pPr algn="l">
              <a:lnSpc>
                <a:spcPts val="3080"/>
              </a:lnSpc>
              <a:spcBef>
                <a:spcPct val="0"/>
              </a:spcBef>
            </a:pPr>
            <a:r>
              <a:rPr lang="en-US" sz="2200">
                <a:solidFill>
                  <a:srgbClr val="373434"/>
                </a:solidFill>
                <a:latin typeface="Open Sans"/>
                <a:ea typeface="Open Sans"/>
                <a:cs typeface="Open Sans"/>
                <a:sym typeface="Open Sans"/>
              </a:rPr>
              <a:t>Sau khi sạc đầy, xe có thể di chuyển quãng đường tới 70 km</a:t>
            </a:r>
          </a:p>
        </p:txBody>
      </p:sp>
      <p:sp>
        <p:nvSpPr>
          <p:cNvPr id="42" name="TextBox 42"/>
          <p:cNvSpPr txBox="1"/>
          <p:nvPr/>
        </p:nvSpPr>
        <p:spPr>
          <a:xfrm>
            <a:off x="5787201" y="5448571"/>
            <a:ext cx="2412267" cy="1028024"/>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No.1</a:t>
            </a:r>
          </a:p>
        </p:txBody>
      </p:sp>
      <p:sp>
        <p:nvSpPr>
          <p:cNvPr id="43" name="TextBox 43"/>
          <p:cNvSpPr txBox="1"/>
          <p:nvPr/>
        </p:nvSpPr>
        <p:spPr>
          <a:xfrm>
            <a:off x="5635036" y="6644235"/>
            <a:ext cx="2412267" cy="1028024"/>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95%</a:t>
            </a:r>
          </a:p>
        </p:txBody>
      </p:sp>
      <p:sp>
        <p:nvSpPr>
          <p:cNvPr id="44" name="TextBox 44"/>
          <p:cNvSpPr txBox="1"/>
          <p:nvPr/>
        </p:nvSpPr>
        <p:spPr>
          <a:xfrm>
            <a:off x="5787201" y="7630018"/>
            <a:ext cx="2412267" cy="1028099"/>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5</a:t>
            </a:r>
          </a:p>
        </p:txBody>
      </p:sp>
      <p:grpSp>
        <p:nvGrpSpPr>
          <p:cNvPr id="45" name="Group 45"/>
          <p:cNvGrpSpPr/>
          <p:nvPr/>
        </p:nvGrpSpPr>
        <p:grpSpPr>
          <a:xfrm>
            <a:off x="367371" y="194330"/>
            <a:ext cx="4645177" cy="980587"/>
            <a:chOff x="0" y="0"/>
            <a:chExt cx="1342807" cy="283464"/>
          </a:xfrm>
        </p:grpSpPr>
        <p:sp>
          <p:nvSpPr>
            <p:cNvPr id="46" name="Freeform 46"/>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47" name="TextBox 47"/>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48" name="TextBox 48"/>
          <p:cNvSpPr txBox="1"/>
          <p:nvPr/>
        </p:nvSpPr>
        <p:spPr>
          <a:xfrm>
            <a:off x="1340589" y="500823"/>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49" name="Freeform 49"/>
          <p:cNvSpPr/>
          <p:nvPr/>
        </p:nvSpPr>
        <p:spPr>
          <a:xfrm>
            <a:off x="598320" y="257641"/>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6"/>
            <a:stretch>
              <a:fillRect/>
            </a:stretch>
          </a:blipFill>
        </p:spPr>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774617">
            <a:off x="-2139281" y="2168469"/>
            <a:ext cx="12145983" cy="5361093"/>
            <a:chOff x="0" y="0"/>
            <a:chExt cx="3198942" cy="1411975"/>
          </a:xfrm>
        </p:grpSpPr>
        <p:sp>
          <p:nvSpPr>
            <p:cNvPr id="3" name="Freeform 3"/>
            <p:cNvSpPr/>
            <p:nvPr/>
          </p:nvSpPr>
          <p:spPr>
            <a:xfrm>
              <a:off x="0" y="0"/>
              <a:ext cx="3198942" cy="1411975"/>
            </a:xfrm>
            <a:custGeom>
              <a:avLst/>
              <a:gdLst/>
              <a:ahLst/>
              <a:cxnLst/>
              <a:rect l="l" t="t" r="r" b="b"/>
              <a:pathLst>
                <a:path w="3198942" h="1411975">
                  <a:moveTo>
                    <a:pt x="0" y="0"/>
                  </a:moveTo>
                  <a:lnTo>
                    <a:pt x="3198942" y="0"/>
                  </a:lnTo>
                  <a:lnTo>
                    <a:pt x="3198942" y="1411975"/>
                  </a:lnTo>
                  <a:lnTo>
                    <a:pt x="0" y="1411975"/>
                  </a:lnTo>
                  <a:close/>
                </a:path>
              </a:pathLst>
            </a:custGeom>
            <a:solidFill>
              <a:srgbClr val="0D346D"/>
            </a:solidFill>
          </p:spPr>
        </p:sp>
        <p:sp>
          <p:nvSpPr>
            <p:cNvPr id="4" name="TextBox 4"/>
            <p:cNvSpPr txBox="1"/>
            <p:nvPr/>
          </p:nvSpPr>
          <p:spPr>
            <a:xfrm>
              <a:off x="0" y="-57150"/>
              <a:ext cx="3198942" cy="1469125"/>
            </a:xfrm>
            <a:prstGeom prst="rect">
              <a:avLst/>
            </a:prstGeom>
          </p:spPr>
          <p:txBody>
            <a:bodyPr lIns="50800" tIns="50800" rIns="50800" bIns="50800" rtlCol="0" anchor="ctr"/>
            <a:lstStyle/>
            <a:p>
              <a:pPr algn="ctr">
                <a:lnSpc>
                  <a:spcPts val="3500"/>
                </a:lnSpc>
              </a:pPr>
              <a:endParaRPr/>
            </a:p>
          </p:txBody>
        </p:sp>
      </p:grpSp>
      <p:grpSp>
        <p:nvGrpSpPr>
          <p:cNvPr id="5" name="Group 5"/>
          <p:cNvGrpSpPr>
            <a:grpSpLocks noChangeAspect="1"/>
          </p:cNvGrpSpPr>
          <p:nvPr/>
        </p:nvGrpSpPr>
        <p:grpSpPr>
          <a:xfrm>
            <a:off x="820767" y="1613062"/>
            <a:ext cx="6321921" cy="6390667"/>
            <a:chOff x="0" y="0"/>
            <a:chExt cx="5956300" cy="6021070"/>
          </a:xfrm>
        </p:grpSpPr>
        <p:sp>
          <p:nvSpPr>
            <p:cNvPr id="6" name="Freeform 6"/>
            <p:cNvSpPr/>
            <p:nvPr/>
          </p:nvSpPr>
          <p:spPr>
            <a:xfrm>
              <a:off x="0" y="0"/>
              <a:ext cx="5956300" cy="6021070"/>
            </a:xfrm>
            <a:custGeom>
              <a:avLst/>
              <a:gdLst/>
              <a:ahLst/>
              <a:cxnLst/>
              <a:rect l="l" t="t" r="r" b="b"/>
              <a:pathLst>
                <a:path w="5956300" h="6021070">
                  <a:moveTo>
                    <a:pt x="692150" y="6021070"/>
                  </a:moveTo>
                  <a:lnTo>
                    <a:pt x="0" y="0"/>
                  </a:lnTo>
                  <a:lnTo>
                    <a:pt x="5264150" y="0"/>
                  </a:lnTo>
                  <a:lnTo>
                    <a:pt x="5956300" y="6021070"/>
                  </a:lnTo>
                  <a:close/>
                </a:path>
              </a:pathLst>
            </a:custGeom>
            <a:blipFill>
              <a:blip r:embed="rId2"/>
              <a:stretch>
                <a:fillRect t="-24526" r="-7942"/>
              </a:stretch>
            </a:blipFill>
          </p:spPr>
        </p:sp>
      </p:grpSp>
      <p:sp>
        <p:nvSpPr>
          <p:cNvPr id="7" name="AutoShape 7"/>
          <p:cNvSpPr/>
          <p:nvPr/>
        </p:nvSpPr>
        <p:spPr>
          <a:xfrm>
            <a:off x="7820147" y="6562320"/>
            <a:ext cx="8042409" cy="0"/>
          </a:xfrm>
          <a:prstGeom prst="line">
            <a:avLst/>
          </a:prstGeom>
          <a:ln w="9525" cap="flat">
            <a:solidFill>
              <a:srgbClr val="FF9F1C"/>
            </a:solidFill>
            <a:prstDash val="solid"/>
            <a:headEnd type="none" w="sm" len="sm"/>
            <a:tailEnd type="none" w="sm" len="sm"/>
          </a:ln>
        </p:spPr>
      </p:sp>
      <p:sp>
        <p:nvSpPr>
          <p:cNvPr id="8" name="AutoShape 8"/>
          <p:cNvSpPr/>
          <p:nvPr/>
        </p:nvSpPr>
        <p:spPr>
          <a:xfrm>
            <a:off x="7820147" y="7628445"/>
            <a:ext cx="8042409" cy="0"/>
          </a:xfrm>
          <a:prstGeom prst="line">
            <a:avLst/>
          </a:prstGeom>
          <a:ln w="9525" cap="flat">
            <a:solidFill>
              <a:srgbClr val="FF9F1C"/>
            </a:solidFill>
            <a:prstDash val="solid"/>
            <a:headEnd type="none" w="sm" len="sm"/>
            <a:tailEnd type="none" w="sm" len="sm"/>
          </a:ln>
        </p:spPr>
      </p:sp>
      <p:sp>
        <p:nvSpPr>
          <p:cNvPr id="9" name="AutoShape 9"/>
          <p:cNvSpPr/>
          <p:nvPr/>
        </p:nvSpPr>
        <p:spPr>
          <a:xfrm>
            <a:off x="7795336" y="8646944"/>
            <a:ext cx="8067221" cy="0"/>
          </a:xfrm>
          <a:prstGeom prst="line">
            <a:avLst/>
          </a:prstGeom>
          <a:ln w="9525" cap="flat">
            <a:solidFill>
              <a:srgbClr val="FF9F1C"/>
            </a:solidFill>
            <a:prstDash val="solid"/>
            <a:headEnd type="none" w="sm" len="sm"/>
            <a:tailEnd type="none" w="sm" len="sm"/>
          </a:ln>
        </p:spPr>
      </p:sp>
      <p:grpSp>
        <p:nvGrpSpPr>
          <p:cNvPr id="10" name="Group 10"/>
          <p:cNvGrpSpPr/>
          <p:nvPr/>
        </p:nvGrpSpPr>
        <p:grpSpPr>
          <a:xfrm>
            <a:off x="2643420" y="272154"/>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8017003" y="98242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14" name="Group 14"/>
          <p:cNvGrpSpPr/>
          <p:nvPr/>
        </p:nvGrpSpPr>
        <p:grpSpPr>
          <a:xfrm>
            <a:off x="1659733" y="272154"/>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4663941" y="98242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18" name="Group 18"/>
          <p:cNvGrpSpPr/>
          <p:nvPr/>
        </p:nvGrpSpPr>
        <p:grpSpPr>
          <a:xfrm>
            <a:off x="3471022" y="272154"/>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rot="-10800000">
            <a:off x="17189401" y="9824277"/>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22" name="Group 22"/>
          <p:cNvGrpSpPr/>
          <p:nvPr/>
        </p:nvGrpSpPr>
        <p:grpSpPr>
          <a:xfrm>
            <a:off x="608587" y="272154"/>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4" name="Group 24"/>
          <p:cNvGrpSpPr/>
          <p:nvPr/>
        </p:nvGrpSpPr>
        <p:grpSpPr>
          <a:xfrm rot="-10800000">
            <a:off x="13836339" y="9824277"/>
            <a:ext cx="1146206" cy="925447"/>
            <a:chOff x="0" y="0"/>
            <a:chExt cx="6350000" cy="5126990"/>
          </a:xfrm>
        </p:grpSpPr>
        <p:sp>
          <p:nvSpPr>
            <p:cNvPr id="25" name="Freeform 2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26" name="Group 26"/>
          <p:cNvGrpSpPr/>
          <p:nvPr/>
        </p:nvGrpSpPr>
        <p:grpSpPr>
          <a:xfrm>
            <a:off x="4318581" y="272154"/>
            <a:ext cx="1146206" cy="925447"/>
            <a:chOff x="0" y="0"/>
            <a:chExt cx="6350000" cy="5126990"/>
          </a:xfrm>
        </p:grpSpPr>
        <p:sp>
          <p:nvSpPr>
            <p:cNvPr id="27" name="Freeform 2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8" name="Group 28"/>
          <p:cNvGrpSpPr/>
          <p:nvPr/>
        </p:nvGrpSpPr>
        <p:grpSpPr>
          <a:xfrm rot="-10800000">
            <a:off x="16341842" y="9824277"/>
            <a:ext cx="1146206" cy="925447"/>
            <a:chOff x="0" y="0"/>
            <a:chExt cx="6350000" cy="5126990"/>
          </a:xfrm>
        </p:grpSpPr>
        <p:sp>
          <p:nvSpPr>
            <p:cNvPr id="29" name="Freeform 2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30" name="Group 30"/>
          <p:cNvGrpSpPr/>
          <p:nvPr/>
        </p:nvGrpSpPr>
        <p:grpSpPr>
          <a:xfrm>
            <a:off x="5152135" y="272154"/>
            <a:ext cx="1146206" cy="925447"/>
            <a:chOff x="0" y="0"/>
            <a:chExt cx="6350000" cy="5126990"/>
          </a:xfrm>
        </p:grpSpPr>
        <p:sp>
          <p:nvSpPr>
            <p:cNvPr id="31" name="Freeform 3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32" name="Group 32"/>
          <p:cNvGrpSpPr/>
          <p:nvPr/>
        </p:nvGrpSpPr>
        <p:grpSpPr>
          <a:xfrm rot="-10800000">
            <a:off x="15508288" y="9824277"/>
            <a:ext cx="1146206" cy="925447"/>
            <a:chOff x="0" y="0"/>
            <a:chExt cx="6350000" cy="5126990"/>
          </a:xfrm>
        </p:grpSpPr>
        <p:sp>
          <p:nvSpPr>
            <p:cNvPr id="33" name="Freeform 3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0D346D"/>
            </a:solidFill>
          </p:spPr>
        </p:sp>
      </p:grpSp>
      <p:grpSp>
        <p:nvGrpSpPr>
          <p:cNvPr id="34" name="Group 34"/>
          <p:cNvGrpSpPr/>
          <p:nvPr/>
        </p:nvGrpSpPr>
        <p:grpSpPr>
          <a:xfrm>
            <a:off x="7622104" y="2804140"/>
            <a:ext cx="2758731" cy="275873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8309" b="-8309"/>
              </a:stretch>
            </a:blipFill>
          </p:spPr>
        </p:sp>
      </p:grpSp>
      <p:grpSp>
        <p:nvGrpSpPr>
          <p:cNvPr id="36" name="Group 36"/>
          <p:cNvGrpSpPr/>
          <p:nvPr/>
        </p:nvGrpSpPr>
        <p:grpSpPr>
          <a:xfrm>
            <a:off x="10816411" y="2605836"/>
            <a:ext cx="3421814" cy="3265644"/>
            <a:chOff x="0" y="0"/>
            <a:chExt cx="851670" cy="812800"/>
          </a:xfrm>
        </p:grpSpPr>
        <p:sp>
          <p:nvSpPr>
            <p:cNvPr id="37" name="Freeform 37"/>
            <p:cNvSpPr/>
            <p:nvPr/>
          </p:nvSpPr>
          <p:spPr>
            <a:xfrm>
              <a:off x="0" y="0"/>
              <a:ext cx="851670" cy="812800"/>
            </a:xfrm>
            <a:custGeom>
              <a:avLst/>
              <a:gdLst/>
              <a:ahLst/>
              <a:cxnLst/>
              <a:rect l="l" t="t" r="r" b="b"/>
              <a:pathLst>
                <a:path w="851670" h="812800">
                  <a:moveTo>
                    <a:pt x="425835" y="0"/>
                  </a:moveTo>
                  <a:lnTo>
                    <a:pt x="851670" y="406400"/>
                  </a:lnTo>
                  <a:lnTo>
                    <a:pt x="425835" y="812800"/>
                  </a:lnTo>
                  <a:lnTo>
                    <a:pt x="0" y="406400"/>
                  </a:lnTo>
                  <a:lnTo>
                    <a:pt x="425835" y="0"/>
                  </a:lnTo>
                  <a:close/>
                </a:path>
              </a:pathLst>
            </a:custGeom>
            <a:blipFill>
              <a:blip r:embed="rId4"/>
              <a:stretch>
                <a:fillRect l="-13624" r="-13624"/>
              </a:stretch>
            </a:blipFill>
          </p:spPr>
        </p:sp>
      </p:grpSp>
      <p:grpSp>
        <p:nvGrpSpPr>
          <p:cNvPr id="38" name="Group 38"/>
          <p:cNvGrpSpPr/>
          <p:nvPr/>
        </p:nvGrpSpPr>
        <p:grpSpPr>
          <a:xfrm>
            <a:off x="14600175" y="2648201"/>
            <a:ext cx="2851804" cy="285180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8309" b="-8309"/>
              </a:stretch>
            </a:blipFill>
          </p:spPr>
        </p:sp>
      </p:grpSp>
      <p:sp>
        <p:nvSpPr>
          <p:cNvPr id="40" name="TextBox 40"/>
          <p:cNvSpPr txBox="1"/>
          <p:nvPr/>
        </p:nvSpPr>
        <p:spPr>
          <a:xfrm>
            <a:off x="7795336" y="1502400"/>
            <a:ext cx="9463964" cy="990597"/>
          </a:xfrm>
          <a:prstGeom prst="rect">
            <a:avLst/>
          </a:prstGeom>
        </p:spPr>
        <p:txBody>
          <a:bodyPr lIns="0" tIns="0" rIns="0" bIns="0" rtlCol="0" anchor="t">
            <a:spAutoFit/>
          </a:bodyPr>
          <a:lstStyle/>
          <a:p>
            <a:pPr algn="l">
              <a:lnSpc>
                <a:spcPts val="7499"/>
              </a:lnSpc>
            </a:pPr>
            <a:r>
              <a:rPr lang="en-US" sz="7499" b="1">
                <a:solidFill>
                  <a:srgbClr val="0D346D"/>
                </a:solidFill>
                <a:latin typeface="Open Sans Bold Bold"/>
                <a:ea typeface="Open Sans Bold Bold"/>
                <a:cs typeface="Open Sans Bold Bold"/>
                <a:sym typeface="Open Sans Bold Bold"/>
              </a:rPr>
              <a:t>VINFAST</a:t>
            </a:r>
          </a:p>
        </p:txBody>
      </p:sp>
      <p:sp>
        <p:nvSpPr>
          <p:cNvPr id="41" name="TextBox 41"/>
          <p:cNvSpPr txBox="1"/>
          <p:nvPr/>
        </p:nvSpPr>
        <p:spPr>
          <a:xfrm>
            <a:off x="7918273" y="8789819"/>
            <a:ext cx="5956166" cy="1332578"/>
          </a:xfrm>
          <a:prstGeom prst="rect">
            <a:avLst/>
          </a:prstGeom>
        </p:spPr>
        <p:txBody>
          <a:bodyPr lIns="0" tIns="0" rIns="0" bIns="0" rtlCol="0" anchor="t">
            <a:spAutoFit/>
          </a:bodyPr>
          <a:lstStyle/>
          <a:p>
            <a:pPr algn="l">
              <a:lnSpc>
                <a:spcPts val="2162"/>
              </a:lnSpc>
            </a:pPr>
            <a:r>
              <a:rPr lang="en-US" sz="1544">
                <a:solidFill>
                  <a:srgbClr val="373434"/>
                </a:solidFill>
                <a:latin typeface="Open Sans"/>
                <a:ea typeface="Open Sans"/>
                <a:cs typeface="Open Sans"/>
                <a:sym typeface="Open Sans"/>
              </a:rPr>
              <a:t>VinFast là công ty thành viên thuộc tập đoàn Vingroup, một trong những Tập đoàn Kinh tế tư nhân đa ngành lớn nhất Châu Á. </a:t>
            </a:r>
          </a:p>
          <a:p>
            <a:pPr algn="l">
              <a:lnSpc>
                <a:spcPts val="2162"/>
              </a:lnSpc>
              <a:spcBef>
                <a:spcPct val="0"/>
              </a:spcBef>
            </a:pPr>
            <a:r>
              <a:rPr lang="en-US" sz="1544">
                <a:solidFill>
                  <a:srgbClr val="373434"/>
                </a:solidFill>
                <a:latin typeface="Open Sans"/>
                <a:ea typeface="Open Sans"/>
                <a:cs typeface="Open Sans"/>
                <a:sym typeface="Open Sans"/>
              </a:rPr>
              <a:t>Với triết lý “Đặt khách hàng làm trọng tâm”, VinFast không ngừng sáng tạo để tạo ra các sản phẩm đẳng cấp và trải nghiệm xuất sắc cho mọi người.</a:t>
            </a:r>
          </a:p>
        </p:txBody>
      </p:sp>
      <p:sp>
        <p:nvSpPr>
          <p:cNvPr id="42" name="TextBox 42"/>
          <p:cNvSpPr txBox="1"/>
          <p:nvPr/>
        </p:nvSpPr>
        <p:spPr>
          <a:xfrm>
            <a:off x="10428153" y="5833380"/>
            <a:ext cx="6498584" cy="372743"/>
          </a:xfrm>
          <a:prstGeom prst="rect">
            <a:avLst/>
          </a:prstGeom>
        </p:spPr>
        <p:txBody>
          <a:bodyPr lIns="0" tIns="0" rIns="0" bIns="0" rtlCol="0" anchor="t">
            <a:spAutoFit/>
          </a:bodyPr>
          <a:lstStyle/>
          <a:p>
            <a:pPr algn="l">
              <a:lnSpc>
                <a:spcPts val="3080"/>
              </a:lnSpc>
              <a:spcBef>
                <a:spcPct val="0"/>
              </a:spcBef>
            </a:pPr>
            <a:r>
              <a:rPr lang="en-US" sz="2200">
                <a:solidFill>
                  <a:srgbClr val="373434"/>
                </a:solidFill>
                <a:latin typeface="Open Sans"/>
                <a:ea typeface="Open Sans"/>
                <a:cs typeface="Open Sans"/>
                <a:sym typeface="Open Sans"/>
              </a:rPr>
              <a:t>Cốp xe thoải mái</a:t>
            </a:r>
          </a:p>
        </p:txBody>
      </p:sp>
      <p:sp>
        <p:nvSpPr>
          <p:cNvPr id="43" name="TextBox 43"/>
          <p:cNvSpPr txBox="1"/>
          <p:nvPr/>
        </p:nvSpPr>
        <p:spPr>
          <a:xfrm>
            <a:off x="10428153" y="6909029"/>
            <a:ext cx="6498584" cy="372743"/>
          </a:xfrm>
          <a:prstGeom prst="rect">
            <a:avLst/>
          </a:prstGeom>
        </p:spPr>
        <p:txBody>
          <a:bodyPr lIns="0" tIns="0" rIns="0" bIns="0" rtlCol="0" anchor="t">
            <a:spAutoFit/>
          </a:bodyPr>
          <a:lstStyle/>
          <a:p>
            <a:pPr algn="l">
              <a:lnSpc>
                <a:spcPts val="3080"/>
              </a:lnSpc>
              <a:spcBef>
                <a:spcPct val="0"/>
              </a:spcBef>
            </a:pPr>
            <a:r>
              <a:rPr lang="en-US" sz="2200">
                <a:solidFill>
                  <a:srgbClr val="373434"/>
                </a:solidFill>
                <a:latin typeface="Open Sans"/>
                <a:ea typeface="Open Sans"/>
                <a:cs typeface="Open Sans"/>
                <a:sym typeface="Open Sans"/>
              </a:rPr>
              <a:t>Bánh xe săn chắc</a:t>
            </a:r>
          </a:p>
        </p:txBody>
      </p:sp>
      <p:sp>
        <p:nvSpPr>
          <p:cNvPr id="44" name="TextBox 44"/>
          <p:cNvSpPr txBox="1"/>
          <p:nvPr/>
        </p:nvSpPr>
        <p:spPr>
          <a:xfrm>
            <a:off x="10428153" y="7965629"/>
            <a:ext cx="6498584" cy="372743"/>
          </a:xfrm>
          <a:prstGeom prst="rect">
            <a:avLst/>
          </a:prstGeom>
        </p:spPr>
        <p:txBody>
          <a:bodyPr lIns="0" tIns="0" rIns="0" bIns="0" rtlCol="0" anchor="t">
            <a:spAutoFit/>
          </a:bodyPr>
          <a:lstStyle/>
          <a:p>
            <a:pPr algn="l">
              <a:lnSpc>
                <a:spcPts val="3080"/>
              </a:lnSpc>
              <a:spcBef>
                <a:spcPct val="0"/>
              </a:spcBef>
            </a:pPr>
            <a:r>
              <a:rPr lang="en-US" sz="2200">
                <a:solidFill>
                  <a:srgbClr val="373434"/>
                </a:solidFill>
                <a:latin typeface="Open Sans"/>
                <a:ea typeface="Open Sans"/>
                <a:cs typeface="Open Sans"/>
                <a:sym typeface="Open Sans"/>
              </a:rPr>
              <a:t>Yên xe rộng rãi</a:t>
            </a:r>
          </a:p>
        </p:txBody>
      </p:sp>
      <p:sp>
        <p:nvSpPr>
          <p:cNvPr id="45" name="TextBox 45"/>
          <p:cNvSpPr txBox="1"/>
          <p:nvPr/>
        </p:nvSpPr>
        <p:spPr>
          <a:xfrm>
            <a:off x="7795336" y="5467621"/>
            <a:ext cx="2412267" cy="1028024"/>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No.1</a:t>
            </a:r>
          </a:p>
        </p:txBody>
      </p:sp>
      <p:sp>
        <p:nvSpPr>
          <p:cNvPr id="46" name="TextBox 46"/>
          <p:cNvSpPr txBox="1"/>
          <p:nvPr/>
        </p:nvSpPr>
        <p:spPr>
          <a:xfrm>
            <a:off x="7795336" y="6543270"/>
            <a:ext cx="2412267" cy="1028024"/>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95%</a:t>
            </a:r>
          </a:p>
        </p:txBody>
      </p:sp>
      <p:sp>
        <p:nvSpPr>
          <p:cNvPr id="47" name="TextBox 47"/>
          <p:cNvSpPr txBox="1"/>
          <p:nvPr/>
        </p:nvSpPr>
        <p:spPr>
          <a:xfrm>
            <a:off x="7795336" y="7599870"/>
            <a:ext cx="2412267" cy="1028024"/>
          </a:xfrm>
          <a:prstGeom prst="rect">
            <a:avLst/>
          </a:prstGeom>
        </p:spPr>
        <p:txBody>
          <a:bodyPr lIns="0" tIns="0" rIns="0" bIns="0" rtlCol="0" anchor="t">
            <a:spAutoFit/>
          </a:bodyPr>
          <a:lstStyle/>
          <a:p>
            <a:pPr algn="l">
              <a:lnSpc>
                <a:spcPts val="8433"/>
              </a:lnSpc>
              <a:spcBef>
                <a:spcPct val="0"/>
              </a:spcBef>
            </a:pPr>
            <a:r>
              <a:rPr lang="en-US" sz="6023" b="1">
                <a:solidFill>
                  <a:srgbClr val="FF9F1C"/>
                </a:solidFill>
                <a:latin typeface="Open Sans Bold Bold"/>
                <a:ea typeface="Open Sans Bold Bold"/>
                <a:cs typeface="Open Sans Bold Bold"/>
                <a:sym typeface="Open Sans Bold Bold"/>
              </a:rPr>
              <a:t>5</a:t>
            </a:r>
          </a:p>
        </p:txBody>
      </p:sp>
      <p:grpSp>
        <p:nvGrpSpPr>
          <p:cNvPr id="48" name="Group 48"/>
          <p:cNvGrpSpPr/>
          <p:nvPr/>
        </p:nvGrpSpPr>
        <p:grpSpPr>
          <a:xfrm>
            <a:off x="12842871" y="74138"/>
            <a:ext cx="4645177" cy="980587"/>
            <a:chOff x="0" y="0"/>
            <a:chExt cx="1342807" cy="283464"/>
          </a:xfrm>
        </p:grpSpPr>
        <p:sp>
          <p:nvSpPr>
            <p:cNvPr id="49" name="Freeform 49"/>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50" name="TextBox 50"/>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51" name="TextBox 51"/>
          <p:cNvSpPr txBox="1"/>
          <p:nvPr/>
        </p:nvSpPr>
        <p:spPr>
          <a:xfrm>
            <a:off x="13672309" y="436479"/>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52" name="Freeform 52"/>
          <p:cNvSpPr/>
          <p:nvPr/>
        </p:nvSpPr>
        <p:spPr>
          <a:xfrm>
            <a:off x="12987783" y="193297"/>
            <a:ext cx="742269" cy="742269"/>
          </a:xfrm>
          <a:custGeom>
            <a:avLst/>
            <a:gdLst/>
            <a:ahLst/>
            <a:cxnLst/>
            <a:rect l="l" t="t" r="r" b="b"/>
            <a:pathLst>
              <a:path w="742269" h="742269">
                <a:moveTo>
                  <a:pt x="0" y="0"/>
                </a:moveTo>
                <a:lnTo>
                  <a:pt x="742269" y="0"/>
                </a:lnTo>
                <a:lnTo>
                  <a:pt x="742269" y="742269"/>
                </a:lnTo>
                <a:lnTo>
                  <a:pt x="0" y="742269"/>
                </a:lnTo>
                <a:lnTo>
                  <a:pt x="0" y="0"/>
                </a:lnTo>
                <a:close/>
              </a:path>
            </a:pathLst>
          </a:custGeom>
          <a:blipFill>
            <a:blip r:embed="rId6"/>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3537" y="0"/>
            <a:ext cx="8944463" cy="7499829"/>
            <a:chOff x="0" y="0"/>
            <a:chExt cx="2355743" cy="1975264"/>
          </a:xfrm>
        </p:grpSpPr>
        <p:sp>
          <p:nvSpPr>
            <p:cNvPr id="3" name="Freeform 3"/>
            <p:cNvSpPr/>
            <p:nvPr/>
          </p:nvSpPr>
          <p:spPr>
            <a:xfrm>
              <a:off x="0" y="0"/>
              <a:ext cx="2355743" cy="1975264"/>
            </a:xfrm>
            <a:custGeom>
              <a:avLst/>
              <a:gdLst/>
              <a:ahLst/>
              <a:cxnLst/>
              <a:rect l="l" t="t" r="r" b="b"/>
              <a:pathLst>
                <a:path w="2355743" h="1975264">
                  <a:moveTo>
                    <a:pt x="0" y="0"/>
                  </a:moveTo>
                  <a:lnTo>
                    <a:pt x="2355743" y="0"/>
                  </a:lnTo>
                  <a:lnTo>
                    <a:pt x="2355743" y="1975264"/>
                  </a:lnTo>
                  <a:lnTo>
                    <a:pt x="0" y="1975264"/>
                  </a:lnTo>
                  <a:close/>
                </a:path>
              </a:pathLst>
            </a:custGeom>
            <a:solidFill>
              <a:srgbClr val="373434"/>
            </a:solidFill>
          </p:spPr>
        </p:sp>
        <p:sp>
          <p:nvSpPr>
            <p:cNvPr id="4" name="TextBox 4"/>
            <p:cNvSpPr txBox="1"/>
            <p:nvPr/>
          </p:nvSpPr>
          <p:spPr>
            <a:xfrm>
              <a:off x="0" y="-57150"/>
              <a:ext cx="2355743" cy="2032414"/>
            </a:xfrm>
            <a:prstGeom prst="rect">
              <a:avLst/>
            </a:prstGeom>
          </p:spPr>
          <p:txBody>
            <a:bodyPr lIns="50800" tIns="50800" rIns="50800" bIns="50800" rtlCol="0" anchor="ctr"/>
            <a:lstStyle/>
            <a:p>
              <a:pPr algn="ctr">
                <a:lnSpc>
                  <a:spcPts val="3500"/>
                </a:lnSpc>
              </a:pPr>
              <a:endParaRPr/>
            </a:p>
          </p:txBody>
        </p:sp>
      </p:grpSp>
      <p:sp>
        <p:nvSpPr>
          <p:cNvPr id="5" name="Freeform 5"/>
          <p:cNvSpPr/>
          <p:nvPr/>
        </p:nvSpPr>
        <p:spPr>
          <a:xfrm>
            <a:off x="336106" y="1028700"/>
            <a:ext cx="10518396" cy="3326443"/>
          </a:xfrm>
          <a:custGeom>
            <a:avLst/>
            <a:gdLst/>
            <a:ahLst/>
            <a:cxnLst/>
            <a:rect l="l" t="t" r="r" b="b"/>
            <a:pathLst>
              <a:path w="10518396" h="3326443">
                <a:moveTo>
                  <a:pt x="0" y="0"/>
                </a:moveTo>
                <a:lnTo>
                  <a:pt x="10518396" y="0"/>
                </a:lnTo>
                <a:lnTo>
                  <a:pt x="10518396" y="3326443"/>
                </a:lnTo>
                <a:lnTo>
                  <a:pt x="0" y="33264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860578" y="-124615"/>
            <a:ext cx="8057455" cy="7801217"/>
            <a:chOff x="0" y="0"/>
            <a:chExt cx="10743273" cy="10401622"/>
          </a:xfrm>
        </p:grpSpPr>
        <p:pic>
          <p:nvPicPr>
            <p:cNvPr id="7" name="Picture 7"/>
            <p:cNvPicPr>
              <a:picLocks noChangeAspect="1"/>
            </p:cNvPicPr>
            <p:nvPr/>
          </p:nvPicPr>
          <p:blipFill>
            <a:blip r:embed="rId4"/>
            <a:srcRect t="1590" b="1590"/>
            <a:stretch>
              <a:fillRect/>
            </a:stretch>
          </p:blipFill>
          <p:spPr>
            <a:xfrm>
              <a:off x="0" y="0"/>
              <a:ext cx="10743273" cy="10401622"/>
            </a:xfrm>
            <a:prstGeom prst="rect">
              <a:avLst/>
            </a:prstGeom>
          </p:spPr>
        </p:pic>
      </p:grpSp>
      <p:grpSp>
        <p:nvGrpSpPr>
          <p:cNvPr id="8" name="Group 8"/>
          <p:cNvGrpSpPr/>
          <p:nvPr/>
        </p:nvGrpSpPr>
        <p:grpSpPr>
          <a:xfrm rot="-10800000">
            <a:off x="17067296" y="9125188"/>
            <a:ext cx="1146206" cy="925447"/>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rot="-10800000">
            <a:off x="13601358" y="9125188"/>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6210668" y="9125188"/>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rot="-10800000">
            <a:off x="12743100" y="9125188"/>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5378165" y="9125188"/>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8" name="Group 18"/>
          <p:cNvGrpSpPr/>
          <p:nvPr/>
        </p:nvGrpSpPr>
        <p:grpSpPr>
          <a:xfrm rot="-10800000">
            <a:off x="14435812" y="9125188"/>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20" name="Freeform 20"/>
          <p:cNvSpPr/>
          <p:nvPr/>
        </p:nvSpPr>
        <p:spPr>
          <a:xfrm>
            <a:off x="11545957" y="6863984"/>
            <a:ext cx="2261204" cy="2261204"/>
          </a:xfrm>
          <a:custGeom>
            <a:avLst/>
            <a:gdLst/>
            <a:ahLst/>
            <a:cxnLst/>
            <a:rect l="l" t="t" r="r" b="b"/>
            <a:pathLst>
              <a:path w="2261204" h="2261204">
                <a:moveTo>
                  <a:pt x="0" y="0"/>
                </a:moveTo>
                <a:lnTo>
                  <a:pt x="2261205" y="0"/>
                </a:lnTo>
                <a:lnTo>
                  <a:pt x="2261205" y="2261204"/>
                </a:lnTo>
                <a:lnTo>
                  <a:pt x="0" y="2261204"/>
                </a:lnTo>
                <a:lnTo>
                  <a:pt x="0" y="0"/>
                </a:lnTo>
                <a:close/>
              </a:path>
            </a:pathLst>
          </a:custGeom>
          <a:blipFill>
            <a:blip r:embed="rId5"/>
            <a:stretch>
              <a:fillRect/>
            </a:stretch>
          </a:blipFill>
        </p:spPr>
      </p:sp>
      <p:sp>
        <p:nvSpPr>
          <p:cNvPr id="21" name="Freeform 21"/>
          <p:cNvSpPr/>
          <p:nvPr/>
        </p:nvSpPr>
        <p:spPr>
          <a:xfrm>
            <a:off x="9474291" y="7102117"/>
            <a:ext cx="2178942" cy="2178942"/>
          </a:xfrm>
          <a:custGeom>
            <a:avLst/>
            <a:gdLst/>
            <a:ahLst/>
            <a:cxnLst/>
            <a:rect l="l" t="t" r="r" b="b"/>
            <a:pathLst>
              <a:path w="2178942" h="2178942">
                <a:moveTo>
                  <a:pt x="0" y="0"/>
                </a:moveTo>
                <a:lnTo>
                  <a:pt x="2178942" y="0"/>
                </a:lnTo>
                <a:lnTo>
                  <a:pt x="2178942" y="2178942"/>
                </a:lnTo>
                <a:lnTo>
                  <a:pt x="0" y="2178942"/>
                </a:lnTo>
                <a:lnTo>
                  <a:pt x="0" y="0"/>
                </a:lnTo>
                <a:close/>
              </a:path>
            </a:pathLst>
          </a:custGeom>
          <a:blipFill>
            <a:blip r:embed="rId6"/>
            <a:stretch>
              <a:fillRect/>
            </a:stretch>
          </a:blipFill>
        </p:spPr>
      </p:sp>
      <p:sp>
        <p:nvSpPr>
          <p:cNvPr id="22" name="Freeform 22"/>
          <p:cNvSpPr/>
          <p:nvPr/>
        </p:nvSpPr>
        <p:spPr>
          <a:xfrm>
            <a:off x="15570219" y="6827504"/>
            <a:ext cx="2347814" cy="1875592"/>
          </a:xfrm>
          <a:custGeom>
            <a:avLst/>
            <a:gdLst/>
            <a:ahLst/>
            <a:cxnLst/>
            <a:rect l="l" t="t" r="r" b="b"/>
            <a:pathLst>
              <a:path w="2347814" h="1875592">
                <a:moveTo>
                  <a:pt x="0" y="0"/>
                </a:moveTo>
                <a:lnTo>
                  <a:pt x="2347814" y="0"/>
                </a:lnTo>
                <a:lnTo>
                  <a:pt x="2347814" y="1875592"/>
                </a:lnTo>
                <a:lnTo>
                  <a:pt x="0" y="1875592"/>
                </a:lnTo>
                <a:lnTo>
                  <a:pt x="0" y="0"/>
                </a:lnTo>
                <a:close/>
              </a:path>
            </a:pathLst>
          </a:custGeom>
          <a:blipFill>
            <a:blip r:embed="rId7"/>
            <a:stretch>
              <a:fillRect l="-2378" r="-13013"/>
            </a:stretch>
          </a:blipFill>
        </p:spPr>
      </p:sp>
      <p:sp>
        <p:nvSpPr>
          <p:cNvPr id="23" name="Freeform 23"/>
          <p:cNvSpPr/>
          <p:nvPr/>
        </p:nvSpPr>
        <p:spPr>
          <a:xfrm>
            <a:off x="13724698" y="6812728"/>
            <a:ext cx="2045732" cy="2045732"/>
          </a:xfrm>
          <a:custGeom>
            <a:avLst/>
            <a:gdLst/>
            <a:ahLst/>
            <a:cxnLst/>
            <a:rect l="l" t="t" r="r" b="b"/>
            <a:pathLst>
              <a:path w="2045732" h="2045732">
                <a:moveTo>
                  <a:pt x="0" y="0"/>
                </a:moveTo>
                <a:lnTo>
                  <a:pt x="2045732" y="0"/>
                </a:lnTo>
                <a:lnTo>
                  <a:pt x="2045732" y="2045732"/>
                </a:lnTo>
                <a:lnTo>
                  <a:pt x="0" y="2045732"/>
                </a:lnTo>
                <a:lnTo>
                  <a:pt x="0" y="0"/>
                </a:lnTo>
                <a:close/>
              </a:path>
            </a:pathLst>
          </a:custGeom>
          <a:blipFill>
            <a:blip r:embed="rId8"/>
            <a:stretch>
              <a:fillRect/>
            </a:stretch>
          </a:blipFill>
        </p:spPr>
      </p:sp>
      <p:sp>
        <p:nvSpPr>
          <p:cNvPr id="24" name="TextBox 24"/>
          <p:cNvSpPr txBox="1"/>
          <p:nvPr/>
        </p:nvSpPr>
        <p:spPr>
          <a:xfrm>
            <a:off x="-5687191" y="1825234"/>
            <a:ext cx="13936122" cy="1668689"/>
          </a:xfrm>
          <a:prstGeom prst="rect">
            <a:avLst/>
          </a:prstGeom>
        </p:spPr>
        <p:txBody>
          <a:bodyPr lIns="0" tIns="0" rIns="0" bIns="0" rtlCol="0" anchor="t">
            <a:spAutoFit/>
          </a:bodyPr>
          <a:lstStyle/>
          <a:p>
            <a:pPr algn="r">
              <a:lnSpc>
                <a:spcPts val="12679"/>
              </a:lnSpc>
            </a:pPr>
            <a:r>
              <a:rPr lang="en-US" sz="12679">
                <a:solidFill>
                  <a:srgbClr val="FFFFFF"/>
                </a:solidFill>
                <a:latin typeface="Open Sans Bold"/>
                <a:ea typeface="Open Sans Bold"/>
                <a:cs typeface="Open Sans Bold"/>
                <a:sym typeface="Open Sans Bold"/>
              </a:rPr>
              <a:t>VESPA</a:t>
            </a:r>
          </a:p>
        </p:txBody>
      </p:sp>
      <p:sp>
        <p:nvSpPr>
          <p:cNvPr id="25" name="TextBox 25"/>
          <p:cNvSpPr txBox="1"/>
          <p:nvPr/>
        </p:nvSpPr>
        <p:spPr>
          <a:xfrm>
            <a:off x="1028700" y="4936168"/>
            <a:ext cx="8062667" cy="1856398"/>
          </a:xfrm>
          <a:prstGeom prst="rect">
            <a:avLst/>
          </a:prstGeom>
        </p:spPr>
        <p:txBody>
          <a:bodyPr lIns="0" tIns="0" rIns="0" bIns="0" rtlCol="0" anchor="t">
            <a:spAutoFit/>
          </a:bodyPr>
          <a:lstStyle/>
          <a:p>
            <a:pPr algn="ctr">
              <a:lnSpc>
                <a:spcPts val="3728"/>
              </a:lnSpc>
              <a:spcBef>
                <a:spcPct val="0"/>
              </a:spcBef>
            </a:pPr>
            <a:r>
              <a:rPr lang="en-US" sz="2663">
                <a:solidFill>
                  <a:srgbClr val="373434"/>
                </a:solidFill>
                <a:latin typeface="Open Sans"/>
                <a:ea typeface="Open Sans"/>
                <a:cs typeface="Open Sans"/>
                <a:sym typeface="Open Sans"/>
              </a:rPr>
              <a:t>Dòng xe máy điện mang kiểu dáng, thiết kế này thường được người tiêu dùng gọi tắt là xe máy điện Vespa, xe được ưa chuộng bởi thiết kế đẹp mắt, hiện đại và đầy đủ tiện ích</a:t>
            </a:r>
          </a:p>
        </p:txBody>
      </p:sp>
      <p:sp>
        <p:nvSpPr>
          <p:cNvPr id="26" name="TextBox 26"/>
          <p:cNvSpPr txBox="1"/>
          <p:nvPr/>
        </p:nvSpPr>
        <p:spPr>
          <a:xfrm>
            <a:off x="7632803" y="7638502"/>
            <a:ext cx="1232256" cy="356084"/>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Open Sans Bold"/>
                <a:ea typeface="Open Sans Bold"/>
                <a:cs typeface="Open Sans Bold"/>
                <a:sym typeface="Open Sans Bold"/>
              </a:rPr>
              <a:t>Role</a:t>
            </a:r>
          </a:p>
        </p:txBody>
      </p:sp>
      <p:sp>
        <p:nvSpPr>
          <p:cNvPr id="27" name="TextBox 27"/>
          <p:cNvSpPr txBox="1"/>
          <p:nvPr/>
        </p:nvSpPr>
        <p:spPr>
          <a:xfrm>
            <a:off x="3412974" y="7638502"/>
            <a:ext cx="4113192" cy="356084"/>
          </a:xfrm>
          <a:prstGeom prst="rect">
            <a:avLst/>
          </a:prstGeom>
        </p:spPr>
        <p:txBody>
          <a:bodyPr lIns="0" tIns="0" rIns="0" bIns="0" rtlCol="0" anchor="t">
            <a:spAutoFit/>
          </a:bodyPr>
          <a:lstStyle/>
          <a:p>
            <a:pPr algn="r">
              <a:lnSpc>
                <a:spcPts val="2940"/>
              </a:lnSpc>
              <a:spcBef>
                <a:spcPct val="0"/>
              </a:spcBef>
            </a:pPr>
            <a:r>
              <a:rPr lang="en-US" sz="2100">
                <a:solidFill>
                  <a:srgbClr val="000000"/>
                </a:solidFill>
                <a:latin typeface="Open Sans"/>
                <a:ea typeface="Open Sans"/>
                <a:cs typeface="Open Sans"/>
                <a:sym typeface="Open Sans"/>
              </a:rPr>
              <a:t>Sponsor</a:t>
            </a:r>
          </a:p>
        </p:txBody>
      </p:sp>
      <p:sp>
        <p:nvSpPr>
          <p:cNvPr id="28" name="TextBox 28"/>
          <p:cNvSpPr txBox="1"/>
          <p:nvPr/>
        </p:nvSpPr>
        <p:spPr>
          <a:xfrm>
            <a:off x="3412974" y="8347011"/>
            <a:ext cx="4113192" cy="356233"/>
          </a:xfrm>
          <a:prstGeom prst="rect">
            <a:avLst/>
          </a:prstGeom>
        </p:spPr>
        <p:txBody>
          <a:bodyPr lIns="0" tIns="0" rIns="0" bIns="0" rtlCol="0" anchor="t">
            <a:spAutoFit/>
          </a:bodyPr>
          <a:lstStyle/>
          <a:p>
            <a:pPr algn="r">
              <a:lnSpc>
                <a:spcPts val="2940"/>
              </a:lnSpc>
              <a:spcBef>
                <a:spcPct val="0"/>
              </a:spcBef>
            </a:pPr>
            <a:r>
              <a:rPr lang="en-US" sz="2100">
                <a:solidFill>
                  <a:srgbClr val="000000"/>
                </a:solidFill>
                <a:latin typeface="Open Sans"/>
                <a:ea typeface="Open Sans"/>
                <a:cs typeface="Open Sans"/>
                <a:sym typeface="Open Sans"/>
              </a:rPr>
              <a:t>2024</a:t>
            </a:r>
          </a:p>
        </p:txBody>
      </p:sp>
      <p:sp>
        <p:nvSpPr>
          <p:cNvPr id="29" name="TextBox 29"/>
          <p:cNvSpPr txBox="1"/>
          <p:nvPr/>
        </p:nvSpPr>
        <p:spPr>
          <a:xfrm>
            <a:off x="7632803" y="8347011"/>
            <a:ext cx="1232256" cy="356084"/>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Open Sans Bold"/>
                <a:ea typeface="Open Sans Bold"/>
                <a:cs typeface="Open Sans Bold"/>
                <a:sym typeface="Open Sans Bold"/>
              </a:rPr>
              <a:t>Year</a:t>
            </a:r>
          </a:p>
        </p:txBody>
      </p:sp>
      <p:grpSp>
        <p:nvGrpSpPr>
          <p:cNvPr id="30" name="Group 30"/>
          <p:cNvGrpSpPr/>
          <p:nvPr/>
        </p:nvGrpSpPr>
        <p:grpSpPr>
          <a:xfrm>
            <a:off x="0" y="0"/>
            <a:ext cx="3928371" cy="936031"/>
            <a:chOff x="0" y="0"/>
            <a:chExt cx="1135596" cy="270584"/>
          </a:xfrm>
        </p:grpSpPr>
        <p:sp>
          <p:nvSpPr>
            <p:cNvPr id="31" name="Freeform 31"/>
            <p:cNvSpPr/>
            <p:nvPr/>
          </p:nvSpPr>
          <p:spPr>
            <a:xfrm>
              <a:off x="0" y="0"/>
              <a:ext cx="1135596" cy="270584"/>
            </a:xfrm>
            <a:custGeom>
              <a:avLst/>
              <a:gdLst/>
              <a:ahLst/>
              <a:cxnLst/>
              <a:rect l="l" t="t" r="r" b="b"/>
              <a:pathLst>
                <a:path w="1135596" h="270584">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32" name="TextBox 32"/>
            <p:cNvSpPr txBox="1"/>
            <p:nvPr/>
          </p:nvSpPr>
          <p:spPr>
            <a:xfrm>
              <a:off x="0" y="-38100"/>
              <a:ext cx="1135596" cy="308684"/>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1028700" y="383311"/>
            <a:ext cx="2715611" cy="207509"/>
          </a:xfrm>
          <a:prstGeom prst="rect">
            <a:avLst/>
          </a:prstGeom>
        </p:spPr>
        <p:txBody>
          <a:bodyPr lIns="0" tIns="0" rIns="0" bIns="0" rtlCol="0" anchor="t">
            <a:spAutoFit/>
          </a:bodyPr>
          <a:lstStyle/>
          <a:p>
            <a:pPr algn="l">
              <a:lnSpc>
                <a:spcPts val="1627"/>
              </a:lnSpc>
            </a:pPr>
            <a:r>
              <a:rPr lang="en-US" sz="1627"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34" name="Freeform 34"/>
          <p:cNvSpPr/>
          <p:nvPr/>
        </p:nvSpPr>
        <p:spPr>
          <a:xfrm>
            <a:off x="286431" y="96881"/>
            <a:ext cx="742269" cy="742269"/>
          </a:xfrm>
          <a:custGeom>
            <a:avLst/>
            <a:gdLst/>
            <a:ahLst/>
            <a:cxnLst/>
            <a:rect l="l" t="t" r="r" b="b"/>
            <a:pathLst>
              <a:path w="742269" h="742269">
                <a:moveTo>
                  <a:pt x="0" y="0"/>
                </a:moveTo>
                <a:lnTo>
                  <a:pt x="742269" y="0"/>
                </a:lnTo>
                <a:lnTo>
                  <a:pt x="742269" y="742269"/>
                </a:lnTo>
                <a:lnTo>
                  <a:pt x="0" y="742269"/>
                </a:lnTo>
                <a:lnTo>
                  <a:pt x="0" y="0"/>
                </a:lnTo>
                <a:close/>
              </a:path>
            </a:pathLst>
          </a:custGeom>
          <a:blipFill>
            <a:blip r:embed="rId9"/>
            <a:stretch>
              <a:fillRect/>
            </a:stretch>
          </a:blipFill>
        </p:spPr>
      </p:sp>
    </p:spTree>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018" y="0"/>
            <a:ext cx="6752746" cy="11001062"/>
            <a:chOff x="0" y="0"/>
            <a:chExt cx="1778501" cy="2897399"/>
          </a:xfrm>
        </p:grpSpPr>
        <p:sp>
          <p:nvSpPr>
            <p:cNvPr id="3" name="Freeform 3"/>
            <p:cNvSpPr/>
            <p:nvPr/>
          </p:nvSpPr>
          <p:spPr>
            <a:xfrm>
              <a:off x="0" y="0"/>
              <a:ext cx="1778501" cy="2897399"/>
            </a:xfrm>
            <a:custGeom>
              <a:avLst/>
              <a:gdLst/>
              <a:ahLst/>
              <a:cxnLst/>
              <a:rect l="l" t="t" r="r" b="b"/>
              <a:pathLst>
                <a:path w="1778501" h="2897399">
                  <a:moveTo>
                    <a:pt x="0" y="0"/>
                  </a:moveTo>
                  <a:lnTo>
                    <a:pt x="1778501" y="0"/>
                  </a:lnTo>
                  <a:lnTo>
                    <a:pt x="1778501" y="2897399"/>
                  </a:lnTo>
                  <a:lnTo>
                    <a:pt x="0" y="2897399"/>
                  </a:lnTo>
                  <a:close/>
                </a:path>
              </a:pathLst>
            </a:custGeom>
            <a:solidFill>
              <a:srgbClr val="0D346D"/>
            </a:solidFill>
          </p:spPr>
        </p:sp>
        <p:sp>
          <p:nvSpPr>
            <p:cNvPr id="4" name="TextBox 4"/>
            <p:cNvSpPr txBox="1"/>
            <p:nvPr/>
          </p:nvSpPr>
          <p:spPr>
            <a:xfrm>
              <a:off x="0" y="-57150"/>
              <a:ext cx="1778501" cy="2954549"/>
            </a:xfrm>
            <a:prstGeom prst="rect">
              <a:avLst/>
            </a:prstGeom>
          </p:spPr>
          <p:txBody>
            <a:bodyPr lIns="50800" tIns="50800" rIns="50800" bIns="50800" rtlCol="0" anchor="ctr"/>
            <a:lstStyle/>
            <a:p>
              <a:pPr algn="ctr">
                <a:lnSpc>
                  <a:spcPts val="3500"/>
                </a:lnSpc>
              </a:pPr>
              <a:endParaRPr/>
            </a:p>
          </p:txBody>
        </p:sp>
      </p:grpSp>
      <p:sp>
        <p:nvSpPr>
          <p:cNvPr id="5" name="Freeform 5"/>
          <p:cNvSpPr/>
          <p:nvPr/>
        </p:nvSpPr>
        <p:spPr>
          <a:xfrm>
            <a:off x="6927191" y="1674461"/>
            <a:ext cx="10518396" cy="3326443"/>
          </a:xfrm>
          <a:custGeom>
            <a:avLst/>
            <a:gdLst/>
            <a:ahLst/>
            <a:cxnLst/>
            <a:rect l="l" t="t" r="r" b="b"/>
            <a:pathLst>
              <a:path w="10518396" h="3326443">
                <a:moveTo>
                  <a:pt x="0" y="0"/>
                </a:moveTo>
                <a:lnTo>
                  <a:pt x="10518396" y="0"/>
                </a:lnTo>
                <a:lnTo>
                  <a:pt x="10518396" y="3326442"/>
                </a:lnTo>
                <a:lnTo>
                  <a:pt x="0" y="33264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0" y="840847"/>
            <a:ext cx="8244468" cy="7823176"/>
            <a:chOff x="0" y="0"/>
            <a:chExt cx="10992624" cy="10430901"/>
          </a:xfrm>
        </p:grpSpPr>
        <p:pic>
          <p:nvPicPr>
            <p:cNvPr id="7" name="Picture 7"/>
            <p:cNvPicPr>
              <a:picLocks noChangeAspect="1"/>
            </p:cNvPicPr>
            <p:nvPr/>
          </p:nvPicPr>
          <p:blipFill>
            <a:blip r:embed="rId4"/>
            <a:srcRect t="2554" b="2554"/>
            <a:stretch>
              <a:fillRect/>
            </a:stretch>
          </p:blipFill>
          <p:spPr>
            <a:xfrm>
              <a:off x="0" y="0"/>
              <a:ext cx="10992624" cy="10430901"/>
            </a:xfrm>
            <a:prstGeom prst="rect">
              <a:avLst/>
            </a:prstGeom>
          </p:spPr>
        </p:pic>
      </p:grpSp>
      <p:sp>
        <p:nvSpPr>
          <p:cNvPr id="8" name="Freeform 8"/>
          <p:cNvSpPr/>
          <p:nvPr/>
        </p:nvSpPr>
        <p:spPr>
          <a:xfrm>
            <a:off x="-1078922" y="554067"/>
            <a:ext cx="3987291" cy="761210"/>
          </a:xfrm>
          <a:custGeom>
            <a:avLst/>
            <a:gdLst/>
            <a:ahLst/>
            <a:cxnLst/>
            <a:rect l="l" t="t" r="r" b="b"/>
            <a:pathLst>
              <a:path w="3987291" h="761210">
                <a:moveTo>
                  <a:pt x="0" y="0"/>
                </a:moveTo>
                <a:lnTo>
                  <a:pt x="3987290" y="0"/>
                </a:lnTo>
                <a:lnTo>
                  <a:pt x="3987290" y="761210"/>
                </a:lnTo>
                <a:lnTo>
                  <a:pt x="0" y="76121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a:off x="15451941" y="8778767"/>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2013856" y="8514238"/>
            <a:ext cx="1903281" cy="1848379"/>
          </a:xfrm>
          <a:custGeom>
            <a:avLst/>
            <a:gdLst/>
            <a:ahLst/>
            <a:cxnLst/>
            <a:rect l="l" t="t" r="r" b="b"/>
            <a:pathLst>
              <a:path w="1903281" h="1848379">
                <a:moveTo>
                  <a:pt x="0" y="0"/>
                </a:moveTo>
                <a:lnTo>
                  <a:pt x="1903281" y="0"/>
                </a:lnTo>
                <a:lnTo>
                  <a:pt x="1903281" y="1848379"/>
                </a:lnTo>
                <a:lnTo>
                  <a:pt x="0" y="1848379"/>
                </a:lnTo>
                <a:lnTo>
                  <a:pt x="0" y="0"/>
                </a:lnTo>
                <a:close/>
              </a:path>
            </a:pathLst>
          </a:custGeom>
          <a:blipFill>
            <a:blip r:embed="rId7"/>
            <a:stretch>
              <a:fillRect/>
            </a:stretch>
          </a:blipFill>
        </p:spPr>
      </p:sp>
      <p:sp>
        <p:nvSpPr>
          <p:cNvPr id="11" name="Freeform 11"/>
          <p:cNvSpPr/>
          <p:nvPr/>
        </p:nvSpPr>
        <p:spPr>
          <a:xfrm>
            <a:off x="-96578" y="8566330"/>
            <a:ext cx="2250556" cy="1720670"/>
          </a:xfrm>
          <a:custGeom>
            <a:avLst/>
            <a:gdLst/>
            <a:ahLst/>
            <a:cxnLst/>
            <a:rect l="l" t="t" r="r" b="b"/>
            <a:pathLst>
              <a:path w="2250556" h="1720670">
                <a:moveTo>
                  <a:pt x="0" y="0"/>
                </a:moveTo>
                <a:lnTo>
                  <a:pt x="2250556" y="0"/>
                </a:lnTo>
                <a:lnTo>
                  <a:pt x="2250556" y="1720670"/>
                </a:lnTo>
                <a:lnTo>
                  <a:pt x="0" y="1720670"/>
                </a:lnTo>
                <a:lnTo>
                  <a:pt x="0" y="0"/>
                </a:lnTo>
                <a:close/>
              </a:path>
            </a:pathLst>
          </a:custGeom>
          <a:blipFill>
            <a:blip r:embed="rId8"/>
            <a:stretch>
              <a:fillRect l="-9027" r="-7698"/>
            </a:stretch>
          </a:blipFill>
        </p:spPr>
      </p:sp>
      <p:sp>
        <p:nvSpPr>
          <p:cNvPr id="12" name="Freeform 12"/>
          <p:cNvSpPr/>
          <p:nvPr/>
        </p:nvSpPr>
        <p:spPr>
          <a:xfrm flipH="1">
            <a:off x="3917137" y="8589855"/>
            <a:ext cx="2351718" cy="1697145"/>
          </a:xfrm>
          <a:custGeom>
            <a:avLst/>
            <a:gdLst/>
            <a:ahLst/>
            <a:cxnLst/>
            <a:rect l="l" t="t" r="r" b="b"/>
            <a:pathLst>
              <a:path w="2351718" h="1697145">
                <a:moveTo>
                  <a:pt x="2351718" y="0"/>
                </a:moveTo>
                <a:lnTo>
                  <a:pt x="0" y="0"/>
                </a:lnTo>
                <a:lnTo>
                  <a:pt x="0" y="1697145"/>
                </a:lnTo>
                <a:lnTo>
                  <a:pt x="2351718" y="1697145"/>
                </a:lnTo>
                <a:lnTo>
                  <a:pt x="2351718" y="0"/>
                </a:lnTo>
                <a:close/>
              </a:path>
            </a:pathLst>
          </a:custGeom>
          <a:blipFill>
            <a:blip r:embed="rId9"/>
            <a:stretch>
              <a:fillRect t="-1963" b="-1963"/>
            </a:stretch>
          </a:blipFill>
        </p:spPr>
      </p:sp>
      <p:sp>
        <p:nvSpPr>
          <p:cNvPr id="13" name="TextBox 13"/>
          <p:cNvSpPr txBox="1"/>
          <p:nvPr/>
        </p:nvSpPr>
        <p:spPr>
          <a:xfrm>
            <a:off x="9331408" y="2127514"/>
            <a:ext cx="12409926" cy="1595562"/>
          </a:xfrm>
          <a:prstGeom prst="rect">
            <a:avLst/>
          </a:prstGeom>
        </p:spPr>
        <p:txBody>
          <a:bodyPr lIns="0" tIns="0" rIns="0" bIns="0" rtlCol="0" anchor="t">
            <a:spAutoFit/>
          </a:bodyPr>
          <a:lstStyle/>
          <a:p>
            <a:pPr algn="l">
              <a:lnSpc>
                <a:spcPts val="12070"/>
              </a:lnSpc>
            </a:pPr>
            <a:r>
              <a:rPr lang="en-US" sz="12070">
                <a:solidFill>
                  <a:srgbClr val="0D346D"/>
                </a:solidFill>
                <a:latin typeface="Open Sans Bold"/>
                <a:ea typeface="Open Sans Bold"/>
                <a:cs typeface="Open Sans Bold"/>
                <a:sym typeface="Open Sans Bold"/>
              </a:rPr>
              <a:t>DATBIKE</a:t>
            </a:r>
          </a:p>
        </p:txBody>
      </p:sp>
      <p:sp>
        <p:nvSpPr>
          <p:cNvPr id="14" name="TextBox 14"/>
          <p:cNvSpPr txBox="1"/>
          <p:nvPr/>
        </p:nvSpPr>
        <p:spPr>
          <a:xfrm>
            <a:off x="9144000" y="5540369"/>
            <a:ext cx="7711108" cy="1589403"/>
          </a:xfrm>
          <a:prstGeom prst="rect">
            <a:avLst/>
          </a:prstGeom>
        </p:spPr>
        <p:txBody>
          <a:bodyPr lIns="0" tIns="0" rIns="0" bIns="0" rtlCol="0" anchor="t">
            <a:spAutoFit/>
          </a:bodyPr>
          <a:lstStyle/>
          <a:p>
            <a:pPr algn="l">
              <a:lnSpc>
                <a:spcPts val="3220"/>
              </a:lnSpc>
              <a:spcBef>
                <a:spcPct val="0"/>
              </a:spcBef>
            </a:pPr>
            <a:r>
              <a:rPr lang="en-US" sz="2300">
                <a:solidFill>
                  <a:srgbClr val="373434"/>
                </a:solidFill>
                <a:latin typeface="Open Sans"/>
                <a:ea typeface="Open Sans"/>
                <a:cs typeface="Open Sans"/>
                <a:sym typeface="Open Sans"/>
              </a:rPr>
              <a:t>Được đánh giá là mẫu xe điện hoàn hảo nhất trong lịch sử Dat Bike. Độ hoàn thiện dường như là hoàn hảo, động cơ mới mạnh mẽ hơn, sạc nhanh hơn, đi xa hơn và nhiều tiện ích hơn.</a:t>
            </a:r>
          </a:p>
        </p:txBody>
      </p:sp>
      <p:sp>
        <p:nvSpPr>
          <p:cNvPr id="15" name="TextBox 15"/>
          <p:cNvSpPr txBox="1"/>
          <p:nvPr/>
        </p:nvSpPr>
        <p:spPr>
          <a:xfrm>
            <a:off x="9144000" y="7758422"/>
            <a:ext cx="1232256" cy="356084"/>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Open Sans Bold"/>
                <a:ea typeface="Open Sans Bold"/>
                <a:cs typeface="Open Sans Bold"/>
                <a:sym typeface="Open Sans Bold"/>
              </a:rPr>
              <a:t>Role</a:t>
            </a:r>
          </a:p>
        </p:txBody>
      </p:sp>
      <p:sp>
        <p:nvSpPr>
          <p:cNvPr id="16" name="TextBox 16"/>
          <p:cNvSpPr txBox="1"/>
          <p:nvPr/>
        </p:nvSpPr>
        <p:spPr>
          <a:xfrm>
            <a:off x="10646498" y="7758422"/>
            <a:ext cx="4113192" cy="356084"/>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ns"/>
                <a:ea typeface="Open Sans"/>
                <a:cs typeface="Open Sans"/>
                <a:sym typeface="Open Sans"/>
              </a:rPr>
              <a:t>Transportation Provider</a:t>
            </a:r>
          </a:p>
        </p:txBody>
      </p:sp>
      <p:sp>
        <p:nvSpPr>
          <p:cNvPr id="17" name="TextBox 17"/>
          <p:cNvSpPr txBox="1"/>
          <p:nvPr/>
        </p:nvSpPr>
        <p:spPr>
          <a:xfrm>
            <a:off x="10646498" y="8466931"/>
            <a:ext cx="4113192" cy="356084"/>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Open Sans"/>
                <a:ea typeface="Open Sans"/>
                <a:cs typeface="Open Sans"/>
                <a:sym typeface="Open Sans"/>
              </a:rPr>
              <a:t>2023</a:t>
            </a:r>
          </a:p>
        </p:txBody>
      </p:sp>
      <p:sp>
        <p:nvSpPr>
          <p:cNvPr id="18" name="TextBox 18"/>
          <p:cNvSpPr txBox="1"/>
          <p:nvPr/>
        </p:nvSpPr>
        <p:spPr>
          <a:xfrm>
            <a:off x="9144000" y="8466931"/>
            <a:ext cx="1232256" cy="356084"/>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Open Sans Bold"/>
                <a:ea typeface="Open Sans Bold"/>
                <a:cs typeface="Open Sans Bold"/>
                <a:sym typeface="Open Sans Bold"/>
              </a:rPr>
              <a:t>Year</a:t>
            </a:r>
          </a:p>
        </p:txBody>
      </p:sp>
      <p:grpSp>
        <p:nvGrpSpPr>
          <p:cNvPr id="19" name="Group 19"/>
          <p:cNvGrpSpPr/>
          <p:nvPr/>
        </p:nvGrpSpPr>
        <p:grpSpPr>
          <a:xfrm>
            <a:off x="13290266" y="96881"/>
            <a:ext cx="4323352" cy="936031"/>
            <a:chOff x="0" y="0"/>
            <a:chExt cx="1249775" cy="270584"/>
          </a:xfrm>
        </p:grpSpPr>
        <p:sp>
          <p:nvSpPr>
            <p:cNvPr id="20" name="Freeform 20"/>
            <p:cNvSpPr/>
            <p:nvPr/>
          </p:nvSpPr>
          <p:spPr>
            <a:xfrm>
              <a:off x="0" y="0"/>
              <a:ext cx="1249775" cy="270584"/>
            </a:xfrm>
            <a:custGeom>
              <a:avLst/>
              <a:gdLst/>
              <a:ahLst/>
              <a:cxnLst/>
              <a:rect l="l" t="t" r="r" b="b"/>
              <a:pathLst>
                <a:path w="1249775" h="270584">
                  <a:moveTo>
                    <a:pt x="89536" y="0"/>
                  </a:moveTo>
                  <a:lnTo>
                    <a:pt x="1160239" y="0"/>
                  </a:lnTo>
                  <a:cubicBezTo>
                    <a:pt x="1209689" y="0"/>
                    <a:pt x="1249775" y="40087"/>
                    <a:pt x="1249775" y="89536"/>
                  </a:cubicBezTo>
                  <a:lnTo>
                    <a:pt x="1249775" y="181048"/>
                  </a:lnTo>
                  <a:cubicBezTo>
                    <a:pt x="1249775" y="204794"/>
                    <a:pt x="1240342" y="227568"/>
                    <a:pt x="1223551" y="244359"/>
                  </a:cubicBezTo>
                  <a:cubicBezTo>
                    <a:pt x="1206760" y="261151"/>
                    <a:pt x="1183986" y="270584"/>
                    <a:pt x="1160239" y="270584"/>
                  </a:cubicBezTo>
                  <a:lnTo>
                    <a:pt x="89536" y="270584"/>
                  </a:lnTo>
                  <a:cubicBezTo>
                    <a:pt x="40087" y="270584"/>
                    <a:pt x="0" y="230497"/>
                    <a:pt x="0" y="181048"/>
                  </a:cubicBezTo>
                  <a:lnTo>
                    <a:pt x="0" y="89536"/>
                  </a:lnTo>
                  <a:cubicBezTo>
                    <a:pt x="0" y="40087"/>
                    <a:pt x="40087" y="0"/>
                    <a:pt x="89536" y="0"/>
                  </a:cubicBezTo>
                  <a:close/>
                </a:path>
              </a:pathLst>
            </a:custGeom>
            <a:solidFill>
              <a:srgbClr val="FF9F1C"/>
            </a:solidFill>
            <a:ln w="57150" cap="rnd">
              <a:solidFill>
                <a:srgbClr val="1C1C1C"/>
              </a:solidFill>
              <a:prstDash val="solid"/>
              <a:round/>
            </a:ln>
          </p:spPr>
        </p:sp>
        <p:sp>
          <p:nvSpPr>
            <p:cNvPr id="21" name="TextBox 21"/>
            <p:cNvSpPr txBox="1"/>
            <p:nvPr/>
          </p:nvSpPr>
          <p:spPr>
            <a:xfrm>
              <a:off x="0" y="-38100"/>
              <a:ext cx="1249775" cy="308684"/>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4190236" y="455784"/>
            <a:ext cx="3255351" cy="256325"/>
          </a:xfrm>
          <a:prstGeom prst="rect">
            <a:avLst/>
          </a:prstGeom>
        </p:spPr>
        <p:txBody>
          <a:bodyPr lIns="0" tIns="0" rIns="0" bIns="0" rtlCol="0" anchor="t">
            <a:spAutoFit/>
          </a:bodyPr>
          <a:lstStyle/>
          <a:p>
            <a:pPr algn="l">
              <a:lnSpc>
                <a:spcPts val="1950"/>
              </a:lnSpc>
            </a:pPr>
            <a:r>
              <a:rPr lang="en-US" sz="1950"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23" name="Freeform 23"/>
          <p:cNvSpPr/>
          <p:nvPr/>
        </p:nvSpPr>
        <p:spPr>
          <a:xfrm>
            <a:off x="13447966" y="182932"/>
            <a:ext cx="742269" cy="742269"/>
          </a:xfrm>
          <a:custGeom>
            <a:avLst/>
            <a:gdLst/>
            <a:ahLst/>
            <a:cxnLst/>
            <a:rect l="l" t="t" r="r" b="b"/>
            <a:pathLst>
              <a:path w="742269" h="742269">
                <a:moveTo>
                  <a:pt x="0" y="0"/>
                </a:moveTo>
                <a:lnTo>
                  <a:pt x="742270" y="0"/>
                </a:lnTo>
                <a:lnTo>
                  <a:pt x="742270" y="742269"/>
                </a:lnTo>
                <a:lnTo>
                  <a:pt x="0" y="742269"/>
                </a:lnTo>
                <a:lnTo>
                  <a:pt x="0" y="0"/>
                </a:lnTo>
                <a:close/>
              </a:path>
            </a:pathLst>
          </a:custGeom>
          <a:blipFill>
            <a:blip r:embed="rId10"/>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346D"/>
        </a:solidFill>
        <a:effectLst/>
      </p:bgPr>
    </p:bg>
    <p:spTree>
      <p:nvGrpSpPr>
        <p:cNvPr id="1" name=""/>
        <p:cNvGrpSpPr/>
        <p:nvPr/>
      </p:nvGrpSpPr>
      <p:grpSpPr>
        <a:xfrm>
          <a:off x="0" y="0"/>
          <a:ext cx="0" cy="0"/>
          <a:chOff x="0" y="0"/>
          <a:chExt cx="0" cy="0"/>
        </a:xfrm>
      </p:grpSpPr>
      <p:sp>
        <p:nvSpPr>
          <p:cNvPr id="2" name="Freeform 2"/>
          <p:cNvSpPr/>
          <p:nvPr/>
        </p:nvSpPr>
        <p:spPr>
          <a:xfrm>
            <a:off x="1320483" y="932357"/>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995427" y="880783"/>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0268586" y="909740"/>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631747" y="808462"/>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732607" y="1775605"/>
            <a:ext cx="19753214" cy="47625"/>
            <a:chOff x="0" y="0"/>
            <a:chExt cx="5202493" cy="12543"/>
          </a:xfrm>
        </p:grpSpPr>
        <p:sp>
          <p:nvSpPr>
            <p:cNvPr id="7" name="Freeform 7"/>
            <p:cNvSpPr/>
            <p:nvPr/>
          </p:nvSpPr>
          <p:spPr>
            <a:xfrm>
              <a:off x="0" y="0"/>
              <a:ext cx="5202493" cy="12543"/>
            </a:xfrm>
            <a:custGeom>
              <a:avLst/>
              <a:gdLst/>
              <a:ahLst/>
              <a:cxnLst/>
              <a:rect l="l" t="t" r="r" b="b"/>
              <a:pathLst>
                <a:path w="5202493" h="12543">
                  <a:moveTo>
                    <a:pt x="0" y="0"/>
                  </a:moveTo>
                  <a:lnTo>
                    <a:pt x="5202493" y="0"/>
                  </a:lnTo>
                  <a:lnTo>
                    <a:pt x="5202493" y="12543"/>
                  </a:lnTo>
                  <a:lnTo>
                    <a:pt x="0" y="12543"/>
                  </a:lnTo>
                  <a:close/>
                </a:path>
              </a:pathLst>
            </a:custGeom>
            <a:solidFill>
              <a:srgbClr val="FF9F1C"/>
            </a:solidFill>
          </p:spPr>
        </p:sp>
        <p:sp>
          <p:nvSpPr>
            <p:cNvPr id="8" name="TextBox 8"/>
            <p:cNvSpPr txBox="1"/>
            <p:nvPr/>
          </p:nvSpPr>
          <p:spPr>
            <a:xfrm>
              <a:off x="0" y="-57150"/>
              <a:ext cx="5202493" cy="69693"/>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414052" y="1028700"/>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0362155" y="977126"/>
            <a:ext cx="1836850" cy="1836850"/>
          </a:xfrm>
          <a:custGeom>
            <a:avLst/>
            <a:gdLst/>
            <a:ahLst/>
            <a:cxnLst/>
            <a:rect l="l" t="t" r="r" b="b"/>
            <a:pathLst>
              <a:path w="1836850" h="1836850">
                <a:moveTo>
                  <a:pt x="0" y="0"/>
                </a:moveTo>
                <a:lnTo>
                  <a:pt x="1836849" y="0"/>
                </a:lnTo>
                <a:lnTo>
                  <a:pt x="1836849" y="1836849"/>
                </a:lnTo>
                <a:lnTo>
                  <a:pt x="0" y="18368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6088996" y="977126"/>
            <a:ext cx="1836850" cy="1836850"/>
          </a:xfrm>
          <a:custGeom>
            <a:avLst/>
            <a:gdLst/>
            <a:ahLst/>
            <a:cxnLst/>
            <a:rect l="l" t="t" r="r" b="b"/>
            <a:pathLst>
              <a:path w="1836850" h="1836850">
                <a:moveTo>
                  <a:pt x="0" y="0"/>
                </a:moveTo>
                <a:lnTo>
                  <a:pt x="1836849" y="0"/>
                </a:lnTo>
                <a:lnTo>
                  <a:pt x="1836849" y="1836849"/>
                </a:lnTo>
                <a:lnTo>
                  <a:pt x="0" y="18368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4736522" y="904805"/>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0" y="4453134"/>
            <a:ext cx="18288000" cy="5925656"/>
            <a:chOff x="0" y="0"/>
            <a:chExt cx="24384000" cy="7900874"/>
          </a:xfrm>
        </p:grpSpPr>
        <p:pic>
          <p:nvPicPr>
            <p:cNvPr id="14" name="Picture 14"/>
            <p:cNvPicPr>
              <a:picLocks noChangeAspect="1"/>
            </p:cNvPicPr>
            <p:nvPr/>
          </p:nvPicPr>
          <p:blipFill>
            <a:blip r:embed="rId6"/>
            <a:srcRect t="22745" b="22745"/>
            <a:stretch>
              <a:fillRect/>
            </a:stretch>
          </p:blipFill>
          <p:spPr>
            <a:xfrm>
              <a:off x="0" y="0"/>
              <a:ext cx="24384000" cy="7900874"/>
            </a:xfrm>
            <a:prstGeom prst="rect">
              <a:avLst/>
            </a:prstGeom>
          </p:spPr>
        </p:pic>
      </p:grpSp>
      <p:sp>
        <p:nvSpPr>
          <p:cNvPr id="15" name="Freeform 15"/>
          <p:cNvSpPr/>
          <p:nvPr/>
        </p:nvSpPr>
        <p:spPr>
          <a:xfrm>
            <a:off x="-191003" y="6569631"/>
            <a:ext cx="2773636" cy="529512"/>
          </a:xfrm>
          <a:custGeom>
            <a:avLst/>
            <a:gdLst/>
            <a:ahLst/>
            <a:cxnLst/>
            <a:rect l="l" t="t" r="r" b="b"/>
            <a:pathLst>
              <a:path w="2773636" h="529512">
                <a:moveTo>
                  <a:pt x="0" y="0"/>
                </a:moveTo>
                <a:lnTo>
                  <a:pt x="2773636" y="0"/>
                </a:lnTo>
                <a:lnTo>
                  <a:pt x="2773636" y="529513"/>
                </a:lnTo>
                <a:lnTo>
                  <a:pt x="0" y="5295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Freeform 16"/>
          <p:cNvSpPr/>
          <p:nvPr/>
        </p:nvSpPr>
        <p:spPr>
          <a:xfrm>
            <a:off x="16005648" y="8871624"/>
            <a:ext cx="2773636" cy="529512"/>
          </a:xfrm>
          <a:custGeom>
            <a:avLst/>
            <a:gdLst/>
            <a:ahLst/>
            <a:cxnLst/>
            <a:rect l="l" t="t" r="r" b="b"/>
            <a:pathLst>
              <a:path w="2773636" h="529512">
                <a:moveTo>
                  <a:pt x="0" y="0"/>
                </a:moveTo>
                <a:lnTo>
                  <a:pt x="2773636" y="0"/>
                </a:lnTo>
                <a:lnTo>
                  <a:pt x="2773636" y="529512"/>
                </a:lnTo>
                <a:lnTo>
                  <a:pt x="0" y="52951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TextBox 17"/>
          <p:cNvSpPr txBox="1"/>
          <p:nvPr/>
        </p:nvSpPr>
        <p:spPr>
          <a:xfrm>
            <a:off x="707455" y="126428"/>
            <a:ext cx="16551845" cy="725780"/>
          </a:xfrm>
          <a:prstGeom prst="rect">
            <a:avLst/>
          </a:prstGeom>
        </p:spPr>
        <p:txBody>
          <a:bodyPr lIns="0" tIns="0" rIns="0" bIns="0" rtlCol="0" anchor="t">
            <a:spAutoFit/>
          </a:bodyPr>
          <a:lstStyle/>
          <a:p>
            <a:pPr algn="ctr">
              <a:lnSpc>
                <a:spcPts val="5404"/>
              </a:lnSpc>
            </a:pPr>
            <a:r>
              <a:rPr lang="en-US" sz="5404" b="1">
                <a:solidFill>
                  <a:srgbClr val="FFFFFF"/>
                </a:solidFill>
                <a:latin typeface="Open Sans Bold Bold"/>
                <a:ea typeface="Open Sans Bold Bold"/>
                <a:cs typeface="Open Sans Bold Bold"/>
                <a:sym typeface="Open Sans Bold Bold"/>
              </a:rPr>
              <a:t>QUY TRÌNH MUA SẮM TRÊN TRANG WEB</a:t>
            </a:r>
          </a:p>
        </p:txBody>
      </p:sp>
      <p:sp>
        <p:nvSpPr>
          <p:cNvPr id="18" name="TextBox 18"/>
          <p:cNvSpPr txBox="1"/>
          <p:nvPr/>
        </p:nvSpPr>
        <p:spPr>
          <a:xfrm>
            <a:off x="1320483" y="1609904"/>
            <a:ext cx="2023987" cy="629919"/>
          </a:xfrm>
          <a:prstGeom prst="rect">
            <a:avLst/>
          </a:prstGeom>
        </p:spPr>
        <p:txBody>
          <a:bodyPr lIns="0" tIns="0" rIns="0" bIns="0" rtlCol="0" anchor="t">
            <a:spAutoFit/>
          </a:bodyPr>
          <a:lstStyle/>
          <a:p>
            <a:pPr algn="ctr">
              <a:lnSpc>
                <a:spcPts val="5180"/>
              </a:lnSpc>
              <a:spcBef>
                <a:spcPct val="0"/>
              </a:spcBef>
            </a:pPr>
            <a:r>
              <a:rPr lang="en-US" sz="3700" b="1">
                <a:solidFill>
                  <a:srgbClr val="0D346D"/>
                </a:solidFill>
                <a:latin typeface="Open Sans Bold"/>
                <a:ea typeface="Open Sans Bold"/>
                <a:cs typeface="Open Sans Bold"/>
                <a:sym typeface="Open Sans Bold"/>
              </a:rPr>
              <a:t>1</a:t>
            </a:r>
          </a:p>
        </p:txBody>
      </p:sp>
      <p:sp>
        <p:nvSpPr>
          <p:cNvPr id="19" name="TextBox 19"/>
          <p:cNvSpPr txBox="1"/>
          <p:nvPr/>
        </p:nvSpPr>
        <p:spPr>
          <a:xfrm>
            <a:off x="5995427" y="1598828"/>
            <a:ext cx="2023987" cy="629919"/>
          </a:xfrm>
          <a:prstGeom prst="rect">
            <a:avLst/>
          </a:prstGeom>
        </p:spPr>
        <p:txBody>
          <a:bodyPr lIns="0" tIns="0" rIns="0" bIns="0" rtlCol="0" anchor="t">
            <a:spAutoFit/>
          </a:bodyPr>
          <a:lstStyle/>
          <a:p>
            <a:pPr algn="ctr">
              <a:lnSpc>
                <a:spcPts val="5180"/>
              </a:lnSpc>
              <a:spcBef>
                <a:spcPct val="0"/>
              </a:spcBef>
            </a:pPr>
            <a:r>
              <a:rPr lang="en-US" sz="3700" b="1">
                <a:solidFill>
                  <a:srgbClr val="0D346D"/>
                </a:solidFill>
                <a:latin typeface="Open Sans Bold"/>
                <a:ea typeface="Open Sans Bold"/>
                <a:cs typeface="Open Sans Bold"/>
                <a:sym typeface="Open Sans Bold"/>
              </a:rPr>
              <a:t>2</a:t>
            </a:r>
          </a:p>
        </p:txBody>
      </p:sp>
      <p:sp>
        <p:nvSpPr>
          <p:cNvPr id="20" name="TextBox 20"/>
          <p:cNvSpPr txBox="1"/>
          <p:nvPr/>
        </p:nvSpPr>
        <p:spPr>
          <a:xfrm>
            <a:off x="10274135" y="1547254"/>
            <a:ext cx="2023987" cy="629919"/>
          </a:xfrm>
          <a:prstGeom prst="rect">
            <a:avLst/>
          </a:prstGeom>
        </p:spPr>
        <p:txBody>
          <a:bodyPr lIns="0" tIns="0" rIns="0" bIns="0" rtlCol="0" anchor="t">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3</a:t>
            </a:r>
          </a:p>
        </p:txBody>
      </p:sp>
      <p:sp>
        <p:nvSpPr>
          <p:cNvPr id="21" name="TextBox 21"/>
          <p:cNvSpPr txBox="1"/>
          <p:nvPr/>
        </p:nvSpPr>
        <p:spPr>
          <a:xfrm>
            <a:off x="14736522" y="1547254"/>
            <a:ext cx="2023987" cy="629919"/>
          </a:xfrm>
          <a:prstGeom prst="rect">
            <a:avLst/>
          </a:prstGeom>
        </p:spPr>
        <p:txBody>
          <a:bodyPr lIns="0" tIns="0" rIns="0" bIns="0" rtlCol="0" anchor="t">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4</a:t>
            </a:r>
          </a:p>
        </p:txBody>
      </p:sp>
      <p:sp>
        <p:nvSpPr>
          <p:cNvPr id="22" name="TextBox 22"/>
          <p:cNvSpPr txBox="1"/>
          <p:nvPr/>
        </p:nvSpPr>
        <p:spPr>
          <a:xfrm>
            <a:off x="1320483" y="3001834"/>
            <a:ext cx="2337163" cy="1514515"/>
          </a:xfrm>
          <a:prstGeom prst="rect">
            <a:avLst/>
          </a:prstGeom>
        </p:spPr>
        <p:txBody>
          <a:bodyPr lIns="0" tIns="0" rIns="0" bIns="0" rtlCol="0" anchor="t">
            <a:spAutoFit/>
          </a:bodyPr>
          <a:lstStyle/>
          <a:p>
            <a:pPr algn="ctr">
              <a:lnSpc>
                <a:spcPts val="2421"/>
              </a:lnSpc>
            </a:pPr>
            <a:r>
              <a:rPr lang="en-US" sz="1729">
                <a:solidFill>
                  <a:srgbClr val="FFFFFF"/>
                </a:solidFill>
                <a:latin typeface="Open Sans"/>
                <a:ea typeface="Open Sans"/>
                <a:cs typeface="Open Sans"/>
                <a:sym typeface="Open Sans"/>
              </a:rPr>
              <a:t>Chọn loại xe máy điện bạn muốn mua từ danh mục sản phẩm đa dạng.</a:t>
            </a:r>
          </a:p>
          <a:p>
            <a:pPr algn="ctr">
              <a:lnSpc>
                <a:spcPts val="2421"/>
              </a:lnSpc>
              <a:spcBef>
                <a:spcPct val="0"/>
              </a:spcBef>
            </a:pPr>
            <a:endParaRPr lang="en-US" sz="1729">
              <a:solidFill>
                <a:srgbClr val="FFFFFF"/>
              </a:solidFill>
              <a:latin typeface="Open Sans"/>
              <a:ea typeface="Open Sans"/>
              <a:cs typeface="Open Sans"/>
              <a:sym typeface="Open Sans"/>
            </a:endParaRPr>
          </a:p>
        </p:txBody>
      </p:sp>
      <p:sp>
        <p:nvSpPr>
          <p:cNvPr id="23" name="TextBox 23"/>
          <p:cNvSpPr txBox="1"/>
          <p:nvPr/>
        </p:nvSpPr>
        <p:spPr>
          <a:xfrm>
            <a:off x="5849625" y="2910701"/>
            <a:ext cx="2530098" cy="1567852"/>
          </a:xfrm>
          <a:prstGeom prst="rect">
            <a:avLst/>
          </a:prstGeom>
        </p:spPr>
        <p:txBody>
          <a:bodyPr lIns="0" tIns="0" rIns="0" bIns="0" rtlCol="0" anchor="t">
            <a:spAutoFit/>
          </a:bodyPr>
          <a:lstStyle/>
          <a:p>
            <a:pPr algn="ctr">
              <a:lnSpc>
                <a:spcPts val="2508"/>
              </a:lnSpc>
            </a:pPr>
            <a:r>
              <a:rPr lang="en-US" sz="1791">
                <a:solidFill>
                  <a:srgbClr val="FFFFFF"/>
                </a:solidFill>
                <a:latin typeface="Open Sans"/>
                <a:ea typeface="Open Sans"/>
                <a:cs typeface="Open Sans"/>
                <a:sym typeface="Open Sans"/>
              </a:rPr>
              <a:t>Xem chi tiết thông tin sản phẩm, đánh giá của khách hàng và hình ảnh thực tế.</a:t>
            </a:r>
          </a:p>
          <a:p>
            <a:pPr algn="ctr">
              <a:lnSpc>
                <a:spcPts val="2508"/>
              </a:lnSpc>
              <a:spcBef>
                <a:spcPct val="0"/>
              </a:spcBef>
            </a:pPr>
            <a:endParaRPr lang="en-US" sz="1791">
              <a:solidFill>
                <a:srgbClr val="FFFFFF"/>
              </a:solidFill>
              <a:latin typeface="Open Sans"/>
              <a:ea typeface="Open Sans"/>
              <a:cs typeface="Open Sans"/>
              <a:sym typeface="Open Sans"/>
            </a:endParaRPr>
          </a:p>
        </p:txBody>
      </p:sp>
      <p:sp>
        <p:nvSpPr>
          <p:cNvPr id="24" name="TextBox 24"/>
          <p:cNvSpPr txBox="1"/>
          <p:nvPr/>
        </p:nvSpPr>
        <p:spPr>
          <a:xfrm>
            <a:off x="10024434" y="2992309"/>
            <a:ext cx="2523389" cy="1658099"/>
          </a:xfrm>
          <a:prstGeom prst="rect">
            <a:avLst/>
          </a:prstGeom>
        </p:spPr>
        <p:txBody>
          <a:bodyPr lIns="0" tIns="0" rIns="0" bIns="0" rtlCol="0" anchor="t">
            <a:spAutoFit/>
          </a:bodyPr>
          <a:lstStyle/>
          <a:p>
            <a:pPr algn="ctr">
              <a:lnSpc>
                <a:spcPts val="2640"/>
              </a:lnSpc>
            </a:pPr>
            <a:r>
              <a:rPr lang="en-US" sz="1885">
                <a:solidFill>
                  <a:srgbClr val="FFFFFF"/>
                </a:solidFill>
                <a:latin typeface="Open Sans"/>
                <a:ea typeface="Open Sans"/>
                <a:cs typeface="Open Sans"/>
                <a:sym typeface="Open Sans"/>
              </a:rPr>
              <a:t>Thêm sản phẩm vào giỏ hàng và điền thông tin giao hàng, thanh toán.</a:t>
            </a:r>
          </a:p>
          <a:p>
            <a:pPr algn="ctr">
              <a:lnSpc>
                <a:spcPts val="2640"/>
              </a:lnSpc>
              <a:spcBef>
                <a:spcPct val="0"/>
              </a:spcBef>
            </a:pPr>
            <a:endParaRPr lang="en-US" sz="1885">
              <a:solidFill>
                <a:srgbClr val="FFFFFF"/>
              </a:solidFill>
              <a:latin typeface="Open Sans"/>
              <a:ea typeface="Open Sans"/>
              <a:cs typeface="Open Sans"/>
              <a:sym typeface="Open Sans"/>
            </a:endParaRPr>
          </a:p>
        </p:txBody>
      </p:sp>
      <p:sp>
        <p:nvSpPr>
          <p:cNvPr id="25" name="TextBox 25"/>
          <p:cNvSpPr txBox="1"/>
          <p:nvPr/>
        </p:nvSpPr>
        <p:spPr>
          <a:xfrm>
            <a:off x="14520493" y="2910701"/>
            <a:ext cx="2240016" cy="1542433"/>
          </a:xfrm>
          <a:prstGeom prst="rect">
            <a:avLst/>
          </a:prstGeom>
        </p:spPr>
        <p:txBody>
          <a:bodyPr lIns="0" tIns="0" rIns="0" bIns="0" rtlCol="0" anchor="t">
            <a:spAutoFit/>
          </a:bodyPr>
          <a:lstStyle/>
          <a:p>
            <a:pPr algn="ctr">
              <a:lnSpc>
                <a:spcPts val="2467"/>
              </a:lnSpc>
            </a:pPr>
            <a:r>
              <a:rPr lang="en-US" sz="1762">
                <a:solidFill>
                  <a:srgbClr val="FFFFFF"/>
                </a:solidFill>
                <a:latin typeface="Open Sans"/>
                <a:ea typeface="Open Sans"/>
                <a:cs typeface="Open Sans"/>
                <a:sym typeface="Open Sans"/>
              </a:rPr>
              <a:t>Kiểm tra đơn hàng và theo dõi quá trình giao hàng đến tận nhà.</a:t>
            </a:r>
          </a:p>
          <a:p>
            <a:pPr algn="ctr">
              <a:lnSpc>
                <a:spcPts val="2467"/>
              </a:lnSpc>
              <a:spcBef>
                <a:spcPct val="0"/>
              </a:spcBef>
            </a:pPr>
            <a:endParaRPr lang="en-US" sz="1762">
              <a:solidFill>
                <a:srgbClr val="FFFFFF"/>
              </a:solidFill>
              <a:latin typeface="Open Sans"/>
              <a:ea typeface="Open Sans"/>
              <a:cs typeface="Open Sans"/>
              <a:sym typeface="Open Sans"/>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46D"/>
        </a:solidFill>
        <a:effectLst/>
      </p:bgPr>
    </p:bg>
    <p:spTree>
      <p:nvGrpSpPr>
        <p:cNvPr id="1" name=""/>
        <p:cNvGrpSpPr/>
        <p:nvPr/>
      </p:nvGrpSpPr>
      <p:grpSpPr>
        <a:xfrm>
          <a:off x="0" y="0"/>
          <a:ext cx="0" cy="0"/>
          <a:chOff x="0" y="0"/>
          <a:chExt cx="0" cy="0"/>
        </a:xfrm>
      </p:grpSpPr>
      <p:sp>
        <p:nvSpPr>
          <p:cNvPr id="2" name="Freeform 2"/>
          <p:cNvSpPr/>
          <p:nvPr/>
        </p:nvSpPr>
        <p:spPr>
          <a:xfrm>
            <a:off x="14631747" y="808462"/>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736522" y="904805"/>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91003" y="6569631"/>
            <a:ext cx="2773636" cy="529512"/>
          </a:xfrm>
          <a:custGeom>
            <a:avLst/>
            <a:gdLst/>
            <a:ahLst/>
            <a:cxnLst/>
            <a:rect l="l" t="t" r="r" b="b"/>
            <a:pathLst>
              <a:path w="2773636" h="529512">
                <a:moveTo>
                  <a:pt x="0" y="0"/>
                </a:moveTo>
                <a:lnTo>
                  <a:pt x="2773636" y="0"/>
                </a:lnTo>
                <a:lnTo>
                  <a:pt x="2773636" y="529513"/>
                </a:lnTo>
                <a:lnTo>
                  <a:pt x="0" y="52951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005648" y="8871624"/>
            <a:ext cx="2773636" cy="529512"/>
          </a:xfrm>
          <a:custGeom>
            <a:avLst/>
            <a:gdLst/>
            <a:ahLst/>
            <a:cxnLst/>
            <a:rect l="l" t="t" r="r" b="b"/>
            <a:pathLst>
              <a:path w="2773636" h="529512">
                <a:moveTo>
                  <a:pt x="0" y="0"/>
                </a:moveTo>
                <a:lnTo>
                  <a:pt x="2773636" y="0"/>
                </a:lnTo>
                <a:lnTo>
                  <a:pt x="2773636" y="529512"/>
                </a:lnTo>
                <a:lnTo>
                  <a:pt x="0" y="52951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5538399" y="891098"/>
            <a:ext cx="6137581" cy="8367202"/>
          </a:xfrm>
          <a:custGeom>
            <a:avLst/>
            <a:gdLst/>
            <a:ahLst/>
            <a:cxnLst/>
            <a:rect l="l" t="t" r="r" b="b"/>
            <a:pathLst>
              <a:path w="6137581" h="8367202">
                <a:moveTo>
                  <a:pt x="0" y="0"/>
                </a:moveTo>
                <a:lnTo>
                  <a:pt x="6137582" y="0"/>
                </a:lnTo>
                <a:lnTo>
                  <a:pt x="6137582" y="8367202"/>
                </a:lnTo>
                <a:lnTo>
                  <a:pt x="0" y="8367202"/>
                </a:lnTo>
                <a:lnTo>
                  <a:pt x="0" y="0"/>
                </a:lnTo>
                <a:close/>
              </a:path>
            </a:pathLst>
          </a:custGeom>
          <a:blipFill>
            <a:blip r:embed="rId8"/>
            <a:stretch>
              <a:fillRect/>
            </a:stretch>
          </a:blipFill>
        </p:spPr>
      </p:sp>
      <p:sp>
        <p:nvSpPr>
          <p:cNvPr id="7" name="Freeform 7"/>
          <p:cNvSpPr/>
          <p:nvPr/>
        </p:nvSpPr>
        <p:spPr>
          <a:xfrm>
            <a:off x="9841215" y="-133985"/>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9937558" y="-27327"/>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2625109" y="2881778"/>
            <a:ext cx="5588341" cy="2658657"/>
          </a:xfrm>
          <a:custGeom>
            <a:avLst/>
            <a:gdLst/>
            <a:ahLst/>
            <a:cxnLst/>
            <a:rect l="l" t="t" r="r" b="b"/>
            <a:pathLst>
              <a:path w="5588341" h="2658657">
                <a:moveTo>
                  <a:pt x="0" y="0"/>
                </a:moveTo>
                <a:lnTo>
                  <a:pt x="5588341" y="0"/>
                </a:lnTo>
                <a:lnTo>
                  <a:pt x="5588341" y="2658656"/>
                </a:lnTo>
                <a:lnTo>
                  <a:pt x="0" y="2658656"/>
                </a:lnTo>
                <a:lnTo>
                  <a:pt x="0" y="0"/>
                </a:lnTo>
                <a:close/>
              </a:path>
            </a:pathLst>
          </a:custGeom>
          <a:blipFill>
            <a:blip r:embed="rId9"/>
            <a:stretch>
              <a:fillRect/>
            </a:stretch>
          </a:blipFill>
        </p:spPr>
      </p:sp>
      <p:sp>
        <p:nvSpPr>
          <p:cNvPr id="10" name="Freeform 10"/>
          <p:cNvSpPr/>
          <p:nvPr/>
        </p:nvSpPr>
        <p:spPr>
          <a:xfrm>
            <a:off x="12625109" y="5857168"/>
            <a:ext cx="5588341" cy="2556506"/>
          </a:xfrm>
          <a:custGeom>
            <a:avLst/>
            <a:gdLst/>
            <a:ahLst/>
            <a:cxnLst/>
            <a:rect l="l" t="t" r="r" b="b"/>
            <a:pathLst>
              <a:path w="5588341" h="2556506">
                <a:moveTo>
                  <a:pt x="0" y="0"/>
                </a:moveTo>
                <a:lnTo>
                  <a:pt x="5588341" y="0"/>
                </a:lnTo>
                <a:lnTo>
                  <a:pt x="5588341" y="2556506"/>
                </a:lnTo>
                <a:lnTo>
                  <a:pt x="0" y="2556506"/>
                </a:lnTo>
                <a:lnTo>
                  <a:pt x="0" y="0"/>
                </a:lnTo>
                <a:close/>
              </a:path>
            </a:pathLst>
          </a:custGeom>
          <a:blipFill>
            <a:blip r:embed="rId10"/>
            <a:stretch>
              <a:fillRect/>
            </a:stretch>
          </a:blipFill>
        </p:spPr>
      </p:sp>
      <p:sp>
        <p:nvSpPr>
          <p:cNvPr id="11" name="TextBox 11"/>
          <p:cNvSpPr txBox="1"/>
          <p:nvPr/>
        </p:nvSpPr>
        <p:spPr>
          <a:xfrm>
            <a:off x="1195815" y="9496386"/>
            <a:ext cx="16551845" cy="725780"/>
          </a:xfrm>
          <a:prstGeom prst="rect">
            <a:avLst/>
          </a:prstGeom>
        </p:spPr>
        <p:txBody>
          <a:bodyPr lIns="0" tIns="0" rIns="0" bIns="0" rtlCol="0" anchor="t">
            <a:spAutoFit/>
          </a:bodyPr>
          <a:lstStyle/>
          <a:p>
            <a:pPr algn="ctr">
              <a:lnSpc>
                <a:spcPts val="5404"/>
              </a:lnSpc>
            </a:pPr>
            <a:r>
              <a:rPr lang="en-US" sz="5404" b="1">
                <a:solidFill>
                  <a:srgbClr val="FFFFFF"/>
                </a:solidFill>
                <a:latin typeface="Open Sans Bold Bold"/>
                <a:ea typeface="Open Sans Bold Bold"/>
                <a:cs typeface="Open Sans Bold Bold"/>
                <a:sym typeface="Open Sans Bold Bold"/>
              </a:rPr>
              <a:t>QUY TRÌNH MUA SẮM TRÊN TRANG WEB</a:t>
            </a:r>
          </a:p>
        </p:txBody>
      </p:sp>
      <p:sp>
        <p:nvSpPr>
          <p:cNvPr id="12" name="TextBox 12"/>
          <p:cNvSpPr txBox="1"/>
          <p:nvPr/>
        </p:nvSpPr>
        <p:spPr>
          <a:xfrm>
            <a:off x="9750421" y="532486"/>
            <a:ext cx="2023987" cy="629919"/>
          </a:xfrm>
          <a:prstGeom prst="rect">
            <a:avLst/>
          </a:prstGeom>
        </p:spPr>
        <p:txBody>
          <a:bodyPr lIns="0" tIns="0" rIns="0" bIns="0" rtlCol="0" anchor="t">
            <a:spAutoFit/>
          </a:bodyPr>
          <a:lstStyle/>
          <a:p>
            <a:pPr algn="ctr">
              <a:lnSpc>
                <a:spcPts val="5180"/>
              </a:lnSpc>
              <a:spcBef>
                <a:spcPct val="0"/>
              </a:spcBef>
            </a:pPr>
            <a:r>
              <a:rPr lang="en-US" sz="3700" b="1">
                <a:solidFill>
                  <a:srgbClr val="0D346D"/>
                </a:solidFill>
                <a:latin typeface="Open Sans Bold"/>
                <a:ea typeface="Open Sans Bold"/>
                <a:cs typeface="Open Sans Bold"/>
                <a:sym typeface="Open Sans Bold"/>
              </a:rPr>
              <a:t>1</a:t>
            </a:r>
          </a:p>
        </p:txBody>
      </p:sp>
      <p:sp>
        <p:nvSpPr>
          <p:cNvPr id="13" name="TextBox 13"/>
          <p:cNvSpPr txBox="1"/>
          <p:nvPr/>
        </p:nvSpPr>
        <p:spPr>
          <a:xfrm>
            <a:off x="14736522" y="1547254"/>
            <a:ext cx="2023987" cy="629919"/>
          </a:xfrm>
          <a:prstGeom prst="rect">
            <a:avLst/>
          </a:prstGeom>
        </p:spPr>
        <p:txBody>
          <a:bodyPr lIns="0" tIns="0" rIns="0" bIns="0" rtlCol="0" anchor="t">
            <a:spAutoFit/>
          </a:bodyPr>
          <a:lstStyle/>
          <a:p>
            <a:pPr algn="ctr">
              <a:lnSpc>
                <a:spcPts val="5180"/>
              </a:lnSpc>
              <a:spcBef>
                <a:spcPct val="0"/>
              </a:spcBef>
            </a:pPr>
            <a:r>
              <a:rPr lang="en-US" sz="3700">
                <a:solidFill>
                  <a:srgbClr val="0D346D"/>
                </a:solidFill>
                <a:latin typeface="Open Sans Bold"/>
                <a:ea typeface="Open Sans Bold"/>
                <a:cs typeface="Open Sans Bold"/>
                <a:sym typeface="Open Sans Bold"/>
              </a:rPr>
              <a:t>2</a:t>
            </a:r>
          </a:p>
        </p:txBody>
      </p:sp>
      <p:grpSp>
        <p:nvGrpSpPr>
          <p:cNvPr id="14" name="Group 14"/>
          <p:cNvGrpSpPr/>
          <p:nvPr/>
        </p:nvGrpSpPr>
        <p:grpSpPr>
          <a:xfrm>
            <a:off x="286431" y="0"/>
            <a:ext cx="3928371" cy="936031"/>
            <a:chOff x="0" y="0"/>
            <a:chExt cx="1135596" cy="270584"/>
          </a:xfrm>
        </p:grpSpPr>
        <p:sp>
          <p:nvSpPr>
            <p:cNvPr id="15" name="Freeform 15"/>
            <p:cNvSpPr/>
            <p:nvPr/>
          </p:nvSpPr>
          <p:spPr>
            <a:xfrm>
              <a:off x="0" y="0"/>
              <a:ext cx="1135596" cy="270584"/>
            </a:xfrm>
            <a:custGeom>
              <a:avLst/>
              <a:gdLst/>
              <a:ahLst/>
              <a:cxnLst/>
              <a:rect l="l" t="t" r="r" b="b"/>
              <a:pathLst>
                <a:path w="1135596" h="270584">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16" name="TextBox 16"/>
            <p:cNvSpPr txBox="1"/>
            <p:nvPr/>
          </p:nvSpPr>
          <p:spPr>
            <a:xfrm>
              <a:off x="0" y="-38100"/>
              <a:ext cx="1135596" cy="308684"/>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482559" y="66192"/>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11"/>
            <a:stretch>
              <a:fillRect/>
            </a:stretch>
          </a:blipFill>
        </p:spPr>
      </p:sp>
      <p:sp>
        <p:nvSpPr>
          <p:cNvPr id="18" name="TextBox 18"/>
          <p:cNvSpPr txBox="1"/>
          <p:nvPr/>
        </p:nvSpPr>
        <p:spPr>
          <a:xfrm>
            <a:off x="1224828" y="391651"/>
            <a:ext cx="2715611" cy="207509"/>
          </a:xfrm>
          <a:prstGeom prst="rect">
            <a:avLst/>
          </a:prstGeom>
        </p:spPr>
        <p:txBody>
          <a:bodyPr lIns="0" tIns="0" rIns="0" bIns="0" rtlCol="0" anchor="t">
            <a:spAutoFit/>
          </a:bodyPr>
          <a:lstStyle/>
          <a:p>
            <a:pPr algn="l">
              <a:lnSpc>
                <a:spcPts val="1627"/>
              </a:lnSpc>
            </a:pPr>
            <a:r>
              <a:rPr lang="en-US" sz="1627" b="1">
                <a:solidFill>
                  <a:srgbClr val="1C1C1C"/>
                </a:solidFill>
                <a:latin typeface="Nourd Bold"/>
                <a:ea typeface="Nourd Bold"/>
                <a:cs typeface="Nourd Bold"/>
                <a:sym typeface="Nourd Bold"/>
              </a:rPr>
              <a:t> TRƯỜNG ĐẠI HỌC VINH</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46D"/>
        </a:solidFill>
        <a:effectLst/>
      </p:bgPr>
    </p:bg>
    <p:spTree>
      <p:nvGrpSpPr>
        <p:cNvPr id="1" name=""/>
        <p:cNvGrpSpPr/>
        <p:nvPr/>
      </p:nvGrpSpPr>
      <p:grpSpPr>
        <a:xfrm>
          <a:off x="0" y="0"/>
          <a:ext cx="0" cy="0"/>
          <a:chOff x="0" y="0"/>
          <a:chExt cx="0" cy="0"/>
        </a:xfrm>
      </p:grpSpPr>
      <p:sp>
        <p:nvSpPr>
          <p:cNvPr id="2" name="Freeform 2"/>
          <p:cNvSpPr/>
          <p:nvPr/>
        </p:nvSpPr>
        <p:spPr>
          <a:xfrm>
            <a:off x="15872482" y="9535832"/>
            <a:ext cx="2773636" cy="529512"/>
          </a:xfrm>
          <a:custGeom>
            <a:avLst/>
            <a:gdLst/>
            <a:ahLst/>
            <a:cxnLst/>
            <a:rect l="l" t="t" r="r" b="b"/>
            <a:pathLst>
              <a:path w="2773636" h="529512">
                <a:moveTo>
                  <a:pt x="0" y="0"/>
                </a:moveTo>
                <a:lnTo>
                  <a:pt x="2773636" y="0"/>
                </a:lnTo>
                <a:lnTo>
                  <a:pt x="2773636" y="529512"/>
                </a:lnTo>
                <a:lnTo>
                  <a:pt x="0" y="5295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390120" y="1311259"/>
            <a:ext cx="5897880" cy="7947041"/>
          </a:xfrm>
          <a:custGeom>
            <a:avLst/>
            <a:gdLst/>
            <a:ahLst/>
            <a:cxnLst/>
            <a:rect l="l" t="t" r="r" b="b"/>
            <a:pathLst>
              <a:path w="5897880" h="7947041">
                <a:moveTo>
                  <a:pt x="0" y="0"/>
                </a:moveTo>
                <a:lnTo>
                  <a:pt x="5897880" y="0"/>
                </a:lnTo>
                <a:lnTo>
                  <a:pt x="5897880" y="7947041"/>
                </a:lnTo>
                <a:lnTo>
                  <a:pt x="0" y="7947041"/>
                </a:lnTo>
                <a:lnTo>
                  <a:pt x="0" y="0"/>
                </a:lnTo>
                <a:close/>
              </a:path>
            </a:pathLst>
          </a:custGeom>
          <a:blipFill>
            <a:blip r:embed="rId4"/>
            <a:stretch>
              <a:fillRect t="-419" b="-419"/>
            </a:stretch>
          </a:blipFill>
        </p:spPr>
      </p:sp>
      <p:sp>
        <p:nvSpPr>
          <p:cNvPr id="4" name="TextBox 4"/>
          <p:cNvSpPr txBox="1"/>
          <p:nvPr/>
        </p:nvSpPr>
        <p:spPr>
          <a:xfrm>
            <a:off x="3476325" y="265022"/>
            <a:ext cx="17827590" cy="770012"/>
          </a:xfrm>
          <a:prstGeom prst="rect">
            <a:avLst/>
          </a:prstGeom>
        </p:spPr>
        <p:txBody>
          <a:bodyPr lIns="0" tIns="0" rIns="0" bIns="0" rtlCol="0" anchor="t">
            <a:spAutoFit/>
          </a:bodyPr>
          <a:lstStyle/>
          <a:p>
            <a:pPr algn="ctr">
              <a:lnSpc>
                <a:spcPts val="5820"/>
              </a:lnSpc>
            </a:pPr>
            <a:r>
              <a:rPr lang="en-US" sz="5820" b="1">
                <a:solidFill>
                  <a:srgbClr val="FFFFFF"/>
                </a:solidFill>
                <a:latin typeface="Open Sans Bold Bold"/>
                <a:ea typeface="Open Sans Bold Bold"/>
                <a:cs typeface="Open Sans Bold Bold"/>
                <a:sym typeface="Open Sans Bold Bold"/>
              </a:rPr>
              <a:t>CẬP NHẬT TRẠNG THÁI ĐẶT XE</a:t>
            </a:r>
          </a:p>
        </p:txBody>
      </p:sp>
      <p:sp>
        <p:nvSpPr>
          <p:cNvPr id="5" name="TextBox 5"/>
          <p:cNvSpPr txBox="1"/>
          <p:nvPr/>
        </p:nvSpPr>
        <p:spPr>
          <a:xfrm>
            <a:off x="574851" y="3338105"/>
            <a:ext cx="3556596" cy="1482934"/>
          </a:xfrm>
          <a:prstGeom prst="rect">
            <a:avLst/>
          </a:prstGeom>
        </p:spPr>
        <p:txBody>
          <a:bodyPr lIns="0" tIns="0" rIns="0" bIns="0" rtlCol="0" anchor="t">
            <a:spAutoFit/>
          </a:bodyPr>
          <a:lstStyle/>
          <a:p>
            <a:pPr algn="ctr">
              <a:lnSpc>
                <a:spcPts val="3936"/>
              </a:lnSpc>
              <a:spcBef>
                <a:spcPct val="0"/>
              </a:spcBef>
            </a:pPr>
            <a:r>
              <a:rPr lang="en-US" sz="2811">
                <a:solidFill>
                  <a:srgbClr val="FFFFFF"/>
                </a:solidFill>
                <a:latin typeface="Paytone One"/>
                <a:ea typeface="Paytone One"/>
                <a:cs typeface="Paytone One"/>
                <a:sym typeface="Paytone One"/>
              </a:rPr>
              <a:t>Thanh toán thành công, đơn hàng được xác nhận.</a:t>
            </a:r>
          </a:p>
        </p:txBody>
      </p:sp>
      <p:sp>
        <p:nvSpPr>
          <p:cNvPr id="6" name="AutoShape 6"/>
          <p:cNvSpPr/>
          <p:nvPr/>
        </p:nvSpPr>
        <p:spPr>
          <a:xfrm>
            <a:off x="0" y="5143500"/>
            <a:ext cx="1239012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191003" y="4744840"/>
            <a:ext cx="4699677" cy="721121"/>
          </a:xfrm>
          <a:prstGeom prst="rect">
            <a:avLst/>
          </a:prstGeom>
        </p:spPr>
        <p:txBody>
          <a:bodyPr lIns="0" tIns="0" rIns="0" bIns="0" rtlCol="0" anchor="t">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1</a:t>
            </a:r>
          </a:p>
        </p:txBody>
      </p:sp>
      <p:sp>
        <p:nvSpPr>
          <p:cNvPr id="8" name="TextBox 8"/>
          <p:cNvSpPr txBox="1"/>
          <p:nvPr/>
        </p:nvSpPr>
        <p:spPr>
          <a:xfrm>
            <a:off x="8466502" y="4744840"/>
            <a:ext cx="4699677" cy="721121"/>
          </a:xfrm>
          <a:prstGeom prst="rect">
            <a:avLst/>
          </a:prstGeom>
        </p:spPr>
        <p:txBody>
          <a:bodyPr lIns="0" tIns="0" rIns="0" bIns="0" rtlCol="0" anchor="t">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3</a:t>
            </a:r>
          </a:p>
        </p:txBody>
      </p:sp>
      <p:sp>
        <p:nvSpPr>
          <p:cNvPr id="9" name="TextBox 9"/>
          <p:cNvSpPr txBox="1"/>
          <p:nvPr/>
        </p:nvSpPr>
        <p:spPr>
          <a:xfrm>
            <a:off x="4131447" y="4744840"/>
            <a:ext cx="4699677" cy="721121"/>
          </a:xfrm>
          <a:prstGeom prst="rect">
            <a:avLst/>
          </a:prstGeom>
        </p:spPr>
        <p:txBody>
          <a:bodyPr lIns="0" tIns="0" rIns="0" bIns="0" rtlCol="0" anchor="t">
            <a:spAutoFit/>
          </a:bodyPr>
          <a:lstStyle/>
          <a:p>
            <a:pPr algn="ctr">
              <a:lnSpc>
                <a:spcPts val="5928"/>
              </a:lnSpc>
              <a:spcBef>
                <a:spcPct val="0"/>
              </a:spcBef>
            </a:pPr>
            <a:r>
              <a:rPr lang="en-US" sz="4234">
                <a:solidFill>
                  <a:srgbClr val="FFFFFF"/>
                </a:solidFill>
                <a:latin typeface="Open Sans Bold"/>
                <a:ea typeface="Open Sans Bold"/>
                <a:cs typeface="Open Sans Bold"/>
                <a:sym typeface="Open Sans Bold"/>
              </a:rPr>
              <a:t>2</a:t>
            </a:r>
          </a:p>
        </p:txBody>
      </p:sp>
      <p:sp>
        <p:nvSpPr>
          <p:cNvPr id="10" name="TextBox 10"/>
          <p:cNvSpPr txBox="1"/>
          <p:nvPr/>
        </p:nvSpPr>
        <p:spPr>
          <a:xfrm>
            <a:off x="4624514" y="5408810"/>
            <a:ext cx="3713543" cy="1886269"/>
          </a:xfrm>
          <a:prstGeom prst="rect">
            <a:avLst/>
          </a:prstGeom>
        </p:spPr>
        <p:txBody>
          <a:bodyPr lIns="0" tIns="0" rIns="0" bIns="0" rtlCol="0" anchor="t">
            <a:spAutoFit/>
          </a:bodyPr>
          <a:lstStyle/>
          <a:p>
            <a:pPr algn="ctr">
              <a:lnSpc>
                <a:spcPts val="3740"/>
              </a:lnSpc>
              <a:spcBef>
                <a:spcPct val="0"/>
              </a:spcBef>
            </a:pPr>
            <a:r>
              <a:rPr lang="en-US" sz="2671">
                <a:solidFill>
                  <a:srgbClr val="FFFFFF"/>
                </a:solidFill>
                <a:latin typeface="Paytone One"/>
                <a:ea typeface="Paytone One"/>
                <a:cs typeface="Paytone One"/>
                <a:sym typeface="Paytone One"/>
              </a:rPr>
              <a:t>Xe của bạn đang được xử lý, bạn sẽ nhận được email thông báo.</a:t>
            </a:r>
          </a:p>
        </p:txBody>
      </p:sp>
      <p:sp>
        <p:nvSpPr>
          <p:cNvPr id="11" name="TextBox 11"/>
          <p:cNvSpPr txBox="1"/>
          <p:nvPr/>
        </p:nvSpPr>
        <p:spPr>
          <a:xfrm>
            <a:off x="8676577" y="2782985"/>
            <a:ext cx="3713543" cy="2360515"/>
          </a:xfrm>
          <a:prstGeom prst="rect">
            <a:avLst/>
          </a:prstGeom>
        </p:spPr>
        <p:txBody>
          <a:bodyPr lIns="0" tIns="0" rIns="0" bIns="0" rtlCol="0" anchor="t">
            <a:spAutoFit/>
          </a:bodyPr>
          <a:lstStyle/>
          <a:p>
            <a:pPr algn="ctr">
              <a:lnSpc>
                <a:spcPts val="3740"/>
              </a:lnSpc>
            </a:pPr>
            <a:r>
              <a:rPr lang="en-US" sz="2671">
                <a:solidFill>
                  <a:srgbClr val="FFFFFF"/>
                </a:solidFill>
                <a:latin typeface="Paytone One"/>
                <a:ea typeface="Paytone One"/>
                <a:cs typeface="Paytone One"/>
                <a:sym typeface="Paytone One"/>
              </a:rPr>
              <a:t>Xe sẽ được giao đến địa chỉ bạn cung cấp trong thời gian dự kiến.</a:t>
            </a:r>
          </a:p>
          <a:p>
            <a:pPr algn="ctr">
              <a:lnSpc>
                <a:spcPts val="3740"/>
              </a:lnSpc>
              <a:spcBef>
                <a:spcPct val="0"/>
              </a:spcBef>
            </a:pPr>
            <a:endParaRPr lang="en-US" sz="2671">
              <a:solidFill>
                <a:srgbClr val="FFFFFF"/>
              </a:solidFill>
              <a:latin typeface="Paytone One"/>
              <a:ea typeface="Paytone One"/>
              <a:cs typeface="Paytone One"/>
              <a:sym typeface="Paytone One"/>
            </a:endParaRPr>
          </a:p>
        </p:txBody>
      </p:sp>
      <p:grpSp>
        <p:nvGrpSpPr>
          <p:cNvPr id="12" name="Group 12"/>
          <p:cNvGrpSpPr/>
          <p:nvPr/>
        </p:nvGrpSpPr>
        <p:grpSpPr>
          <a:xfrm>
            <a:off x="286431" y="0"/>
            <a:ext cx="3928371" cy="936031"/>
            <a:chOff x="0" y="0"/>
            <a:chExt cx="1135596" cy="270584"/>
          </a:xfrm>
        </p:grpSpPr>
        <p:sp>
          <p:nvSpPr>
            <p:cNvPr id="13" name="Freeform 13"/>
            <p:cNvSpPr/>
            <p:nvPr/>
          </p:nvSpPr>
          <p:spPr>
            <a:xfrm>
              <a:off x="0" y="0"/>
              <a:ext cx="1135596" cy="270584"/>
            </a:xfrm>
            <a:custGeom>
              <a:avLst/>
              <a:gdLst/>
              <a:ahLst/>
              <a:cxnLst/>
              <a:rect l="l" t="t" r="r" b="b"/>
              <a:pathLst>
                <a:path w="1135596" h="270584">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14" name="TextBox 14"/>
            <p:cNvSpPr txBox="1"/>
            <p:nvPr/>
          </p:nvSpPr>
          <p:spPr>
            <a:xfrm>
              <a:off x="0" y="-38100"/>
              <a:ext cx="1135596" cy="308684"/>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224828" y="391651"/>
            <a:ext cx="2715611" cy="207509"/>
          </a:xfrm>
          <a:prstGeom prst="rect">
            <a:avLst/>
          </a:prstGeom>
        </p:spPr>
        <p:txBody>
          <a:bodyPr lIns="0" tIns="0" rIns="0" bIns="0" rtlCol="0" anchor="t">
            <a:spAutoFit/>
          </a:bodyPr>
          <a:lstStyle/>
          <a:p>
            <a:pPr algn="l">
              <a:lnSpc>
                <a:spcPts val="1627"/>
              </a:lnSpc>
            </a:pPr>
            <a:r>
              <a:rPr lang="en-US" sz="1627"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16" name="Freeform 16"/>
          <p:cNvSpPr/>
          <p:nvPr/>
        </p:nvSpPr>
        <p:spPr>
          <a:xfrm>
            <a:off x="482559" y="66192"/>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1348228" y="-96491"/>
            <a:ext cx="8603573" cy="10287000"/>
            <a:chOff x="0" y="0"/>
            <a:chExt cx="8603361" cy="10286746"/>
          </a:xfrm>
        </p:grpSpPr>
        <p:sp>
          <p:nvSpPr>
            <p:cNvPr id="3" name="Freeform 3"/>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373434"/>
            </a:solidFill>
            <a:ln w="12700">
              <a:solidFill>
                <a:srgbClr val="000000"/>
              </a:solidFill>
            </a:ln>
          </p:spPr>
        </p:sp>
      </p:grpSp>
      <p:grpSp>
        <p:nvGrpSpPr>
          <p:cNvPr id="4" name="Group 4"/>
          <p:cNvGrpSpPr>
            <a:grpSpLocks noChangeAspect="1"/>
          </p:cNvGrpSpPr>
          <p:nvPr/>
        </p:nvGrpSpPr>
        <p:grpSpPr>
          <a:xfrm>
            <a:off x="-2930204" y="391435"/>
            <a:ext cx="9789117" cy="9895565"/>
            <a:chOff x="0" y="0"/>
            <a:chExt cx="5956300" cy="6021070"/>
          </a:xfrm>
        </p:grpSpPr>
        <p:sp>
          <p:nvSpPr>
            <p:cNvPr id="5" name="Freeform 5"/>
            <p:cNvSpPr/>
            <p:nvPr/>
          </p:nvSpPr>
          <p:spPr>
            <a:xfrm>
              <a:off x="0" y="0"/>
              <a:ext cx="5956300" cy="6021070"/>
            </a:xfrm>
            <a:custGeom>
              <a:avLst/>
              <a:gdLst/>
              <a:ahLst/>
              <a:cxnLst/>
              <a:rect l="l" t="t" r="r" b="b"/>
              <a:pathLst>
                <a:path w="5956300" h="6021070">
                  <a:moveTo>
                    <a:pt x="692150" y="6021070"/>
                  </a:moveTo>
                  <a:lnTo>
                    <a:pt x="0" y="0"/>
                  </a:lnTo>
                  <a:lnTo>
                    <a:pt x="5264150" y="0"/>
                  </a:lnTo>
                  <a:lnTo>
                    <a:pt x="5956300" y="6021070"/>
                  </a:lnTo>
                  <a:close/>
                </a:path>
              </a:pathLst>
            </a:custGeom>
            <a:blipFill>
              <a:blip r:embed="rId2"/>
              <a:stretch>
                <a:fillRect l="-24313" r="-105821"/>
              </a:stretch>
            </a:blipFill>
          </p:spPr>
        </p:sp>
      </p:grpSp>
      <p:grpSp>
        <p:nvGrpSpPr>
          <p:cNvPr id="6" name="Group 6"/>
          <p:cNvGrpSpPr/>
          <p:nvPr/>
        </p:nvGrpSpPr>
        <p:grpSpPr>
          <a:xfrm rot="-10800000">
            <a:off x="17831019" y="565977"/>
            <a:ext cx="1146206" cy="925447"/>
            <a:chOff x="0" y="0"/>
            <a:chExt cx="6350000" cy="5126990"/>
          </a:xfrm>
        </p:grpSpPr>
        <p:sp>
          <p:nvSpPr>
            <p:cNvPr id="7" name="Freeform 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8" name="Group 8"/>
          <p:cNvGrpSpPr/>
          <p:nvPr/>
        </p:nvGrpSpPr>
        <p:grpSpPr>
          <a:xfrm rot="-10800000">
            <a:off x="14477957" y="565977"/>
            <a:ext cx="1146206" cy="925447"/>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rot="-10800000">
            <a:off x="17003417" y="565977"/>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3650355" y="5659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rot="-10800000">
            <a:off x="16155857" y="565977"/>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5322303" y="5659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18" name="TextBox 18"/>
          <p:cNvSpPr txBox="1"/>
          <p:nvPr/>
        </p:nvSpPr>
        <p:spPr>
          <a:xfrm>
            <a:off x="7373262" y="2267399"/>
            <a:ext cx="10838538" cy="2885405"/>
          </a:xfrm>
          <a:prstGeom prst="rect">
            <a:avLst/>
          </a:prstGeom>
        </p:spPr>
        <p:txBody>
          <a:bodyPr wrap="square" lIns="0" tIns="0" rIns="0" bIns="0" rtlCol="0" anchor="t">
            <a:spAutoFit/>
          </a:bodyPr>
          <a:lstStyle/>
          <a:p>
            <a:pPr>
              <a:lnSpc>
                <a:spcPts val="7499"/>
              </a:lnSpc>
            </a:pPr>
            <a:r>
              <a:rPr lang="en-US" sz="7499" b="1" dirty="0" err="1" smtClean="0">
                <a:solidFill>
                  <a:srgbClr val="0D346D"/>
                </a:solidFill>
                <a:latin typeface="Open Sans Bold Bold"/>
                <a:ea typeface="Open Sans Bold Bold"/>
                <a:cs typeface="Open Sans Bold Bold"/>
                <a:sym typeface="Open Sans Bold Bold"/>
              </a:rPr>
              <a:t>Chúng</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tôi</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sẵn</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sàng</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mang</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đến</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cho</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bạn</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trải</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nghiệm</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tuyệt</a:t>
            </a:r>
            <a:r>
              <a:rPr lang="en-US" sz="7499" b="1" dirty="0" smtClean="0">
                <a:solidFill>
                  <a:srgbClr val="0D346D"/>
                </a:solidFill>
                <a:latin typeface="Open Sans Bold Bold"/>
                <a:ea typeface="Open Sans Bold Bold"/>
                <a:cs typeface="Open Sans Bold Bold"/>
                <a:sym typeface="Open Sans Bold Bold"/>
              </a:rPr>
              <a:t> </a:t>
            </a:r>
            <a:r>
              <a:rPr lang="en-US" sz="7499" b="1" dirty="0" err="1" smtClean="0">
                <a:solidFill>
                  <a:srgbClr val="0D346D"/>
                </a:solidFill>
                <a:latin typeface="Open Sans Bold Bold"/>
                <a:ea typeface="Open Sans Bold Bold"/>
                <a:cs typeface="Open Sans Bold Bold"/>
                <a:sym typeface="Open Sans Bold Bold"/>
              </a:rPr>
              <a:t>vời</a:t>
            </a:r>
            <a:endParaRPr lang="en-US" sz="7499" b="1" dirty="0">
              <a:solidFill>
                <a:srgbClr val="0D346D"/>
              </a:solidFill>
              <a:latin typeface="Open Sans Bold Bold"/>
              <a:ea typeface="Open Sans Bold Bold"/>
              <a:cs typeface="Open Sans Bold Bold"/>
              <a:sym typeface="Open Sans Bold Bold"/>
            </a:endParaRPr>
          </a:p>
        </p:txBody>
      </p:sp>
      <p:sp>
        <p:nvSpPr>
          <p:cNvPr id="19" name="TextBox 19"/>
          <p:cNvSpPr txBox="1"/>
          <p:nvPr/>
        </p:nvSpPr>
        <p:spPr>
          <a:xfrm>
            <a:off x="7417840" y="6091478"/>
            <a:ext cx="2861401" cy="348429"/>
          </a:xfrm>
          <a:prstGeom prst="rect">
            <a:avLst/>
          </a:prstGeom>
        </p:spPr>
        <p:txBody>
          <a:bodyPr lIns="0" tIns="0" rIns="0" bIns="0" rtlCol="0" anchor="t">
            <a:spAutoFit/>
          </a:bodyPr>
          <a:lstStyle/>
          <a:p>
            <a:pPr algn="l">
              <a:lnSpc>
                <a:spcPts val="2940"/>
              </a:lnSpc>
              <a:spcBef>
                <a:spcPct val="0"/>
              </a:spcBef>
            </a:pPr>
            <a:r>
              <a:rPr lang="en-US" sz="2100" dirty="0" err="1" smtClean="0">
                <a:solidFill>
                  <a:srgbClr val="373434"/>
                </a:solidFill>
                <a:latin typeface="Open Sans"/>
                <a:ea typeface="Open Sans"/>
                <a:cs typeface="Open Sans"/>
                <a:sym typeface="Open Sans"/>
              </a:rPr>
              <a:t>Địa</a:t>
            </a:r>
            <a:r>
              <a:rPr lang="en-US" sz="2100" dirty="0" smtClean="0">
                <a:solidFill>
                  <a:srgbClr val="373434"/>
                </a:solidFill>
                <a:latin typeface="Open Sans"/>
                <a:ea typeface="Open Sans"/>
                <a:cs typeface="Open Sans"/>
                <a:sym typeface="Open Sans"/>
              </a:rPr>
              <a:t> </a:t>
            </a:r>
            <a:r>
              <a:rPr lang="en-US" sz="2100" dirty="0" err="1" smtClean="0">
                <a:solidFill>
                  <a:srgbClr val="373434"/>
                </a:solidFill>
                <a:latin typeface="Open Sans"/>
                <a:ea typeface="Open Sans"/>
                <a:cs typeface="Open Sans"/>
                <a:sym typeface="Open Sans"/>
              </a:rPr>
              <a:t>chỉ</a:t>
            </a:r>
            <a:endParaRPr lang="en-US" sz="2100" dirty="0">
              <a:solidFill>
                <a:srgbClr val="373434"/>
              </a:solidFill>
              <a:latin typeface="Open Sans"/>
              <a:ea typeface="Open Sans"/>
              <a:cs typeface="Open Sans"/>
              <a:sym typeface="Open Sans"/>
            </a:endParaRPr>
          </a:p>
        </p:txBody>
      </p:sp>
      <p:sp>
        <p:nvSpPr>
          <p:cNvPr id="20" name="TextBox 20"/>
          <p:cNvSpPr txBox="1"/>
          <p:nvPr/>
        </p:nvSpPr>
        <p:spPr>
          <a:xfrm>
            <a:off x="10525109" y="6067980"/>
            <a:ext cx="6481557" cy="727708"/>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Số</a:t>
            </a:r>
            <a:r>
              <a:rPr lang="en-US" sz="2100" dirty="0">
                <a:solidFill>
                  <a:srgbClr val="373434"/>
                </a:solidFill>
                <a:latin typeface="Open Sans"/>
                <a:ea typeface="Open Sans"/>
                <a:cs typeface="Open Sans"/>
                <a:sym typeface="Open Sans"/>
              </a:rPr>
              <a:t> 08, </a:t>
            </a:r>
            <a:r>
              <a:rPr lang="en-US" sz="2100" dirty="0" err="1">
                <a:solidFill>
                  <a:srgbClr val="373434"/>
                </a:solidFill>
                <a:latin typeface="Open Sans"/>
                <a:ea typeface="Open Sans"/>
                <a:cs typeface="Open Sans"/>
                <a:sym typeface="Open Sans"/>
              </a:rPr>
              <a:t>Đường</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Thượng</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Trụ</a:t>
            </a:r>
            <a:r>
              <a:rPr lang="en-US" sz="2100" dirty="0">
                <a:solidFill>
                  <a:srgbClr val="373434"/>
                </a:solidFill>
                <a:latin typeface="Open Sans"/>
                <a:ea typeface="Open Sans"/>
                <a:cs typeface="Open Sans"/>
                <a:sym typeface="Open Sans"/>
              </a:rPr>
              <a:t>, TDP 9, </a:t>
            </a:r>
            <a:r>
              <a:rPr lang="en-US" sz="2100" dirty="0" err="1">
                <a:solidFill>
                  <a:srgbClr val="373434"/>
                </a:solidFill>
                <a:latin typeface="Open Sans"/>
                <a:ea typeface="Open Sans"/>
                <a:cs typeface="Open Sans"/>
                <a:sym typeface="Open Sans"/>
              </a:rPr>
              <a:t>Thị</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trấn</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Nghèn</a:t>
            </a:r>
            <a:r>
              <a:rPr lang="en-US" sz="2100" dirty="0">
                <a:solidFill>
                  <a:srgbClr val="373434"/>
                </a:solidFill>
                <a:latin typeface="Open Sans"/>
                <a:ea typeface="Open Sans"/>
                <a:cs typeface="Open Sans"/>
                <a:sym typeface="Open Sans"/>
              </a:rPr>
              <a:t>, Can </a:t>
            </a:r>
            <a:r>
              <a:rPr lang="en-US" sz="2100" dirty="0" err="1">
                <a:solidFill>
                  <a:srgbClr val="373434"/>
                </a:solidFill>
                <a:latin typeface="Open Sans"/>
                <a:ea typeface="Open Sans"/>
                <a:cs typeface="Open Sans"/>
                <a:sym typeface="Open Sans"/>
              </a:rPr>
              <a:t>Lộc</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Hà</a:t>
            </a:r>
            <a:r>
              <a:rPr lang="en-US" sz="2100" dirty="0">
                <a:solidFill>
                  <a:srgbClr val="373434"/>
                </a:solidFill>
                <a:latin typeface="Open Sans"/>
                <a:ea typeface="Open Sans"/>
                <a:cs typeface="Open Sans"/>
                <a:sym typeface="Open Sans"/>
              </a:rPr>
              <a:t> </a:t>
            </a:r>
            <a:r>
              <a:rPr lang="en-US" sz="2100" dirty="0" err="1">
                <a:solidFill>
                  <a:srgbClr val="373434"/>
                </a:solidFill>
                <a:latin typeface="Open Sans"/>
                <a:ea typeface="Open Sans"/>
                <a:cs typeface="Open Sans"/>
                <a:sym typeface="Open Sans"/>
              </a:rPr>
              <a:t>Tĩnh</a:t>
            </a:r>
            <a:endParaRPr lang="en-US" sz="2100" dirty="0">
              <a:solidFill>
                <a:srgbClr val="373434"/>
              </a:solidFill>
              <a:latin typeface="Open Sans"/>
              <a:ea typeface="Open Sans"/>
              <a:cs typeface="Open Sans"/>
              <a:sym typeface="Open Sans"/>
            </a:endParaRPr>
          </a:p>
        </p:txBody>
      </p:sp>
      <p:sp>
        <p:nvSpPr>
          <p:cNvPr id="21" name="TextBox 21"/>
          <p:cNvSpPr txBox="1"/>
          <p:nvPr/>
        </p:nvSpPr>
        <p:spPr>
          <a:xfrm>
            <a:off x="7417840" y="6917958"/>
            <a:ext cx="2844547" cy="371897"/>
          </a:xfrm>
          <a:prstGeom prst="rect">
            <a:avLst/>
          </a:prstGeom>
        </p:spPr>
        <p:txBody>
          <a:bodyPr lIns="0" tIns="0" rIns="0" bIns="0" rtlCol="0" anchor="t">
            <a:spAutoFit/>
          </a:bodyPr>
          <a:lstStyle/>
          <a:p>
            <a:pPr algn="l">
              <a:lnSpc>
                <a:spcPts val="2940"/>
              </a:lnSpc>
              <a:spcBef>
                <a:spcPct val="0"/>
              </a:spcBef>
            </a:pPr>
            <a:r>
              <a:rPr lang="en-US" sz="2100" dirty="0" err="1" smtClean="0">
                <a:solidFill>
                  <a:srgbClr val="373434"/>
                </a:solidFill>
                <a:latin typeface="Open Sans"/>
                <a:ea typeface="Open Sans"/>
                <a:cs typeface="Open Sans"/>
                <a:sym typeface="Open Sans"/>
              </a:rPr>
              <a:t>Số</a:t>
            </a:r>
            <a:r>
              <a:rPr lang="en-US" sz="2100" dirty="0" smtClean="0">
                <a:solidFill>
                  <a:srgbClr val="373434"/>
                </a:solidFill>
                <a:latin typeface="Open Sans"/>
                <a:ea typeface="Open Sans"/>
                <a:cs typeface="Open Sans"/>
                <a:sym typeface="Open Sans"/>
              </a:rPr>
              <a:t> </a:t>
            </a:r>
            <a:r>
              <a:rPr lang="en-US" sz="2100" dirty="0" err="1" smtClean="0">
                <a:solidFill>
                  <a:srgbClr val="373434"/>
                </a:solidFill>
                <a:latin typeface="Open Sans"/>
                <a:ea typeface="Open Sans"/>
                <a:cs typeface="Open Sans"/>
                <a:sym typeface="Open Sans"/>
              </a:rPr>
              <a:t>điện</a:t>
            </a:r>
            <a:r>
              <a:rPr lang="en-US" sz="2100" dirty="0" smtClean="0">
                <a:solidFill>
                  <a:srgbClr val="373434"/>
                </a:solidFill>
                <a:latin typeface="Open Sans"/>
                <a:ea typeface="Open Sans"/>
                <a:cs typeface="Open Sans"/>
                <a:sym typeface="Open Sans"/>
              </a:rPr>
              <a:t> </a:t>
            </a:r>
            <a:r>
              <a:rPr lang="en-US" sz="2100" dirty="0" err="1" smtClean="0">
                <a:solidFill>
                  <a:srgbClr val="373434"/>
                </a:solidFill>
                <a:latin typeface="Open Sans"/>
                <a:ea typeface="Open Sans"/>
                <a:cs typeface="Open Sans"/>
                <a:sym typeface="Open Sans"/>
              </a:rPr>
              <a:t>thoại</a:t>
            </a:r>
            <a:endParaRPr lang="en-US" sz="2100" dirty="0">
              <a:solidFill>
                <a:srgbClr val="373434"/>
              </a:solidFill>
              <a:latin typeface="Open Sans"/>
              <a:ea typeface="Open Sans"/>
              <a:cs typeface="Open Sans"/>
              <a:sym typeface="Open Sans"/>
            </a:endParaRPr>
          </a:p>
        </p:txBody>
      </p:sp>
      <p:sp>
        <p:nvSpPr>
          <p:cNvPr id="22" name="TextBox 22"/>
          <p:cNvSpPr txBox="1"/>
          <p:nvPr/>
        </p:nvSpPr>
        <p:spPr>
          <a:xfrm>
            <a:off x="10506059" y="6925864"/>
            <a:ext cx="2844547" cy="356084"/>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+123-456-7890</a:t>
            </a:r>
          </a:p>
        </p:txBody>
      </p:sp>
      <p:sp>
        <p:nvSpPr>
          <p:cNvPr id="23" name="TextBox 23"/>
          <p:cNvSpPr txBox="1"/>
          <p:nvPr/>
        </p:nvSpPr>
        <p:spPr>
          <a:xfrm>
            <a:off x="7417840" y="7284507"/>
            <a:ext cx="2844547" cy="356084"/>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Website</a:t>
            </a:r>
          </a:p>
        </p:txBody>
      </p:sp>
      <p:sp>
        <p:nvSpPr>
          <p:cNvPr id="24" name="TextBox 24"/>
          <p:cNvSpPr txBox="1"/>
          <p:nvPr/>
        </p:nvSpPr>
        <p:spPr>
          <a:xfrm>
            <a:off x="10551309" y="7255366"/>
            <a:ext cx="4245252" cy="356233"/>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www.laptrinhweb.com</a:t>
            </a:r>
          </a:p>
        </p:txBody>
      </p:sp>
      <p:sp>
        <p:nvSpPr>
          <p:cNvPr id="25" name="TextBox 25"/>
          <p:cNvSpPr txBox="1"/>
          <p:nvPr/>
        </p:nvSpPr>
        <p:spPr>
          <a:xfrm>
            <a:off x="7451396" y="7727011"/>
            <a:ext cx="2844547" cy="356084"/>
          </a:xfrm>
          <a:prstGeom prst="rect">
            <a:avLst/>
          </a:prstGeom>
        </p:spPr>
        <p:txBody>
          <a:bodyPr lIns="0" tIns="0" rIns="0" bIns="0" rtlCol="0" anchor="t">
            <a:spAutoFit/>
          </a:bodyPr>
          <a:lstStyle/>
          <a:p>
            <a:pPr algn="l">
              <a:lnSpc>
                <a:spcPts val="2940"/>
              </a:lnSpc>
              <a:spcBef>
                <a:spcPct val="0"/>
              </a:spcBef>
            </a:pPr>
            <a:r>
              <a:rPr lang="en-US" sz="2100">
                <a:solidFill>
                  <a:srgbClr val="373434"/>
                </a:solidFill>
                <a:latin typeface="Open Sans"/>
                <a:ea typeface="Open Sans"/>
                <a:cs typeface="Open Sans"/>
                <a:sym typeface="Open Sans"/>
              </a:rPr>
              <a:t>Email</a:t>
            </a:r>
          </a:p>
        </p:txBody>
      </p:sp>
      <p:sp>
        <p:nvSpPr>
          <p:cNvPr id="26" name="TextBox 26"/>
          <p:cNvSpPr txBox="1"/>
          <p:nvPr/>
        </p:nvSpPr>
        <p:spPr>
          <a:xfrm>
            <a:off x="10576044" y="7716395"/>
            <a:ext cx="5089599" cy="359778"/>
          </a:xfrm>
          <a:prstGeom prst="rect">
            <a:avLst/>
          </a:prstGeom>
        </p:spPr>
        <p:txBody>
          <a:bodyPr lIns="0" tIns="0" rIns="0" bIns="0" rtlCol="0" anchor="t">
            <a:spAutoFit/>
          </a:bodyPr>
          <a:lstStyle/>
          <a:p>
            <a:pPr>
              <a:lnSpc>
                <a:spcPts val="2940"/>
              </a:lnSpc>
              <a:spcBef>
                <a:spcPct val="0"/>
              </a:spcBef>
            </a:pPr>
            <a:r>
              <a:rPr lang="en-US" sz="2400" u="sng" dirty="0">
                <a:hlinkClick r:id="rId3"/>
              </a:rPr>
              <a:t>abcdeh.vn@gmail.com</a:t>
            </a:r>
            <a:endParaRPr lang="en-US" sz="2100" dirty="0">
              <a:solidFill>
                <a:srgbClr val="373434"/>
              </a:solidFill>
              <a:latin typeface="Open Sans"/>
              <a:ea typeface="Open Sans"/>
              <a:cs typeface="Open Sans"/>
              <a:sym typeface="Open Sans"/>
            </a:endParaRPr>
          </a:p>
        </p:txBody>
      </p:sp>
      <p:sp>
        <p:nvSpPr>
          <p:cNvPr id="27" name="TextBox 27"/>
          <p:cNvSpPr txBox="1"/>
          <p:nvPr/>
        </p:nvSpPr>
        <p:spPr>
          <a:xfrm>
            <a:off x="7451396" y="8255789"/>
            <a:ext cx="2844547" cy="356084"/>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Social Media</a:t>
            </a:r>
          </a:p>
        </p:txBody>
      </p:sp>
      <p:sp>
        <p:nvSpPr>
          <p:cNvPr id="28" name="TextBox 28"/>
          <p:cNvSpPr txBox="1"/>
          <p:nvPr/>
        </p:nvSpPr>
        <p:spPr>
          <a:xfrm>
            <a:off x="10615059" y="8205778"/>
            <a:ext cx="2844547" cy="356084"/>
          </a:xfrm>
          <a:prstGeom prst="rect">
            <a:avLst/>
          </a:prstGeom>
        </p:spPr>
        <p:txBody>
          <a:bodyPr lIns="0" tIns="0" rIns="0" bIns="0" rtlCol="0" anchor="t">
            <a:spAutoFit/>
          </a:bodyPr>
          <a:lstStyle/>
          <a:p>
            <a:pPr algn="l">
              <a:lnSpc>
                <a:spcPts val="2940"/>
              </a:lnSpc>
              <a:spcBef>
                <a:spcPct val="0"/>
              </a:spcBef>
            </a:pPr>
            <a:r>
              <a:rPr lang="en-US" sz="2100" dirty="0">
                <a:solidFill>
                  <a:srgbClr val="373434"/>
                </a:solidFill>
                <a:latin typeface="Open Sans"/>
                <a:ea typeface="Open Sans"/>
                <a:cs typeface="Open Sans"/>
                <a:sym typeface="Open Sans"/>
              </a:rPr>
              <a:t>@</a:t>
            </a:r>
            <a:r>
              <a:rPr lang="en-US" sz="2100" dirty="0" err="1">
                <a:solidFill>
                  <a:srgbClr val="373434"/>
                </a:solidFill>
                <a:latin typeface="Open Sans"/>
                <a:ea typeface="Open Sans"/>
                <a:cs typeface="Open Sans"/>
                <a:sym typeface="Open Sans"/>
              </a:rPr>
              <a:t>reallygreatsite</a:t>
            </a:r>
            <a:endParaRPr lang="en-US" sz="2100" dirty="0">
              <a:solidFill>
                <a:srgbClr val="373434"/>
              </a:solidFill>
              <a:latin typeface="Open Sans"/>
              <a:ea typeface="Open Sans"/>
              <a:cs typeface="Open Sans"/>
              <a:sym typeface="Open Sans"/>
            </a:endParaRPr>
          </a:p>
        </p:txBody>
      </p:sp>
      <p:grpSp>
        <p:nvGrpSpPr>
          <p:cNvPr id="29" name="Group 29"/>
          <p:cNvGrpSpPr/>
          <p:nvPr/>
        </p:nvGrpSpPr>
        <p:grpSpPr>
          <a:xfrm>
            <a:off x="7770923" y="92669"/>
            <a:ext cx="3928371" cy="936031"/>
            <a:chOff x="0" y="0"/>
            <a:chExt cx="1135596" cy="270584"/>
          </a:xfrm>
        </p:grpSpPr>
        <p:sp>
          <p:nvSpPr>
            <p:cNvPr id="30" name="Freeform 30"/>
            <p:cNvSpPr/>
            <p:nvPr/>
          </p:nvSpPr>
          <p:spPr>
            <a:xfrm>
              <a:off x="0" y="0"/>
              <a:ext cx="1135596" cy="270584"/>
            </a:xfrm>
            <a:custGeom>
              <a:avLst/>
              <a:gdLst/>
              <a:ahLst/>
              <a:cxnLst/>
              <a:rect l="l" t="t" r="r" b="b"/>
              <a:pathLst>
                <a:path w="1135596" h="270584">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31" name="TextBox 31"/>
            <p:cNvSpPr txBox="1"/>
            <p:nvPr/>
          </p:nvSpPr>
          <p:spPr>
            <a:xfrm>
              <a:off x="0" y="-38100"/>
              <a:ext cx="1135596" cy="308684"/>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7950851" y="189550"/>
            <a:ext cx="742269" cy="742269"/>
          </a:xfrm>
          <a:custGeom>
            <a:avLst/>
            <a:gdLst/>
            <a:ahLst/>
            <a:cxnLst/>
            <a:rect l="l" t="t" r="r" b="b"/>
            <a:pathLst>
              <a:path w="742269" h="742269">
                <a:moveTo>
                  <a:pt x="0" y="0"/>
                </a:moveTo>
                <a:lnTo>
                  <a:pt x="742269" y="0"/>
                </a:lnTo>
                <a:lnTo>
                  <a:pt x="742269" y="742269"/>
                </a:lnTo>
                <a:lnTo>
                  <a:pt x="0" y="742269"/>
                </a:lnTo>
                <a:lnTo>
                  <a:pt x="0" y="0"/>
                </a:lnTo>
                <a:close/>
              </a:path>
            </a:pathLst>
          </a:custGeom>
          <a:blipFill>
            <a:blip r:embed="rId4"/>
            <a:stretch>
              <a:fillRect/>
            </a:stretch>
          </a:blipFill>
        </p:spPr>
      </p:sp>
      <p:sp>
        <p:nvSpPr>
          <p:cNvPr id="33" name="TextBox 33"/>
          <p:cNvSpPr txBox="1"/>
          <p:nvPr/>
        </p:nvSpPr>
        <p:spPr>
          <a:xfrm>
            <a:off x="8726081" y="497790"/>
            <a:ext cx="2715611" cy="207509"/>
          </a:xfrm>
          <a:prstGeom prst="rect">
            <a:avLst/>
          </a:prstGeom>
        </p:spPr>
        <p:txBody>
          <a:bodyPr lIns="0" tIns="0" rIns="0" bIns="0" rtlCol="0" anchor="t">
            <a:spAutoFit/>
          </a:bodyPr>
          <a:lstStyle/>
          <a:p>
            <a:pPr algn="l">
              <a:lnSpc>
                <a:spcPts val="1627"/>
              </a:lnSpc>
            </a:pPr>
            <a:r>
              <a:rPr lang="en-US" sz="1627"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343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711501"/>
            <a:ext cx="7375344" cy="4698066"/>
            <a:chOff x="0" y="0"/>
            <a:chExt cx="2077008" cy="1323046"/>
          </a:xfrm>
        </p:grpSpPr>
        <p:sp>
          <p:nvSpPr>
            <p:cNvPr id="3" name="Freeform 3"/>
            <p:cNvSpPr/>
            <p:nvPr/>
          </p:nvSpPr>
          <p:spPr>
            <a:xfrm>
              <a:off x="0" y="0"/>
              <a:ext cx="2077008" cy="1323046"/>
            </a:xfrm>
            <a:custGeom>
              <a:avLst/>
              <a:gdLst/>
              <a:ahLst/>
              <a:cxnLst/>
              <a:rect l="l" t="t" r="r" b="b"/>
              <a:pathLst>
                <a:path w="2077008" h="1323046">
                  <a:moveTo>
                    <a:pt x="0" y="0"/>
                  </a:moveTo>
                  <a:lnTo>
                    <a:pt x="2077008" y="0"/>
                  </a:lnTo>
                  <a:lnTo>
                    <a:pt x="2077008" y="1323046"/>
                  </a:lnTo>
                  <a:lnTo>
                    <a:pt x="0" y="1323046"/>
                  </a:lnTo>
                  <a:close/>
                </a:path>
              </a:pathLst>
            </a:custGeom>
            <a:solidFill>
              <a:srgbClr val="FFFFFF"/>
            </a:solidFill>
          </p:spPr>
        </p:sp>
        <p:sp>
          <p:nvSpPr>
            <p:cNvPr id="4" name="TextBox 4"/>
            <p:cNvSpPr txBox="1"/>
            <p:nvPr/>
          </p:nvSpPr>
          <p:spPr>
            <a:xfrm>
              <a:off x="0" y="-57150"/>
              <a:ext cx="2077008" cy="1380196"/>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9556569" y="3711501"/>
            <a:ext cx="7702731" cy="4698066"/>
            <a:chOff x="0" y="0"/>
            <a:chExt cx="2169205" cy="1323046"/>
          </a:xfrm>
        </p:grpSpPr>
        <p:sp>
          <p:nvSpPr>
            <p:cNvPr id="6" name="Freeform 6"/>
            <p:cNvSpPr/>
            <p:nvPr/>
          </p:nvSpPr>
          <p:spPr>
            <a:xfrm>
              <a:off x="0" y="0"/>
              <a:ext cx="2169205" cy="1323046"/>
            </a:xfrm>
            <a:custGeom>
              <a:avLst/>
              <a:gdLst/>
              <a:ahLst/>
              <a:cxnLst/>
              <a:rect l="l" t="t" r="r" b="b"/>
              <a:pathLst>
                <a:path w="2169205" h="1323046">
                  <a:moveTo>
                    <a:pt x="0" y="0"/>
                  </a:moveTo>
                  <a:lnTo>
                    <a:pt x="2169205" y="0"/>
                  </a:lnTo>
                  <a:lnTo>
                    <a:pt x="2169205" y="1323046"/>
                  </a:lnTo>
                  <a:lnTo>
                    <a:pt x="0" y="1323046"/>
                  </a:lnTo>
                  <a:close/>
                </a:path>
              </a:pathLst>
            </a:custGeom>
            <a:solidFill>
              <a:srgbClr val="FFFFFF"/>
            </a:solidFill>
          </p:spPr>
        </p:sp>
        <p:sp>
          <p:nvSpPr>
            <p:cNvPr id="7" name="TextBox 7"/>
            <p:cNvSpPr txBox="1"/>
            <p:nvPr/>
          </p:nvSpPr>
          <p:spPr>
            <a:xfrm>
              <a:off x="0" y="-57150"/>
              <a:ext cx="2169205" cy="1380196"/>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76967" y="2800645"/>
            <a:ext cx="1650465" cy="1650465"/>
          </a:xfrm>
          <a:custGeom>
            <a:avLst/>
            <a:gdLst/>
            <a:ahLst/>
            <a:cxnLst/>
            <a:rect l="l" t="t" r="r" b="b"/>
            <a:pathLst>
              <a:path w="1650465" h="1650465">
                <a:moveTo>
                  <a:pt x="0" y="0"/>
                </a:moveTo>
                <a:lnTo>
                  <a:pt x="1650465" y="0"/>
                </a:lnTo>
                <a:lnTo>
                  <a:pt x="1650465" y="1650466"/>
                </a:lnTo>
                <a:lnTo>
                  <a:pt x="0" y="16504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5054584" y="2886268"/>
            <a:ext cx="1650465" cy="1650465"/>
          </a:xfrm>
          <a:custGeom>
            <a:avLst/>
            <a:gdLst/>
            <a:ahLst/>
            <a:cxnLst/>
            <a:rect l="l" t="t" r="r" b="b"/>
            <a:pathLst>
              <a:path w="1650465" h="1650465">
                <a:moveTo>
                  <a:pt x="0" y="0"/>
                </a:moveTo>
                <a:lnTo>
                  <a:pt x="1650466" y="0"/>
                </a:lnTo>
                <a:lnTo>
                  <a:pt x="1650466" y="1650466"/>
                </a:lnTo>
                <a:lnTo>
                  <a:pt x="0" y="16504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543463" y="2878994"/>
            <a:ext cx="1493769" cy="1493769"/>
          </a:xfrm>
          <a:custGeom>
            <a:avLst/>
            <a:gdLst/>
            <a:ahLst/>
            <a:cxnLst/>
            <a:rect l="l" t="t" r="r" b="b"/>
            <a:pathLst>
              <a:path w="1493769" h="1493769">
                <a:moveTo>
                  <a:pt x="0" y="0"/>
                </a:moveTo>
                <a:lnTo>
                  <a:pt x="1493769" y="0"/>
                </a:lnTo>
                <a:lnTo>
                  <a:pt x="1493769" y="1493768"/>
                </a:lnTo>
                <a:lnTo>
                  <a:pt x="0" y="1493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5121081" y="2964617"/>
            <a:ext cx="1493769" cy="1493769"/>
          </a:xfrm>
          <a:custGeom>
            <a:avLst/>
            <a:gdLst/>
            <a:ahLst/>
            <a:cxnLst/>
            <a:rect l="l" t="t" r="r" b="b"/>
            <a:pathLst>
              <a:path w="1493769" h="1493769">
                <a:moveTo>
                  <a:pt x="0" y="0"/>
                </a:moveTo>
                <a:lnTo>
                  <a:pt x="1493769" y="0"/>
                </a:lnTo>
                <a:lnTo>
                  <a:pt x="1493769" y="1493768"/>
                </a:lnTo>
                <a:lnTo>
                  <a:pt x="0" y="1493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927706" y="3350270"/>
            <a:ext cx="725283" cy="551215"/>
          </a:xfrm>
          <a:custGeom>
            <a:avLst/>
            <a:gdLst/>
            <a:ahLst/>
            <a:cxnLst/>
            <a:rect l="l" t="t" r="r" b="b"/>
            <a:pathLst>
              <a:path w="725283" h="551215">
                <a:moveTo>
                  <a:pt x="0" y="0"/>
                </a:moveTo>
                <a:lnTo>
                  <a:pt x="725283" y="0"/>
                </a:lnTo>
                <a:lnTo>
                  <a:pt x="725283" y="551216"/>
                </a:lnTo>
                <a:lnTo>
                  <a:pt x="0" y="5512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a:off x="15517176" y="3435893"/>
            <a:ext cx="725283" cy="551215"/>
          </a:xfrm>
          <a:custGeom>
            <a:avLst/>
            <a:gdLst/>
            <a:ahLst/>
            <a:cxnLst/>
            <a:rect l="l" t="t" r="r" b="b"/>
            <a:pathLst>
              <a:path w="725283" h="551215">
                <a:moveTo>
                  <a:pt x="0" y="0"/>
                </a:moveTo>
                <a:lnTo>
                  <a:pt x="725283" y="0"/>
                </a:lnTo>
                <a:lnTo>
                  <a:pt x="725283" y="551216"/>
                </a:lnTo>
                <a:lnTo>
                  <a:pt x="0" y="5512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4" name="Group 14"/>
          <p:cNvGrpSpPr/>
          <p:nvPr/>
        </p:nvGrpSpPr>
        <p:grpSpPr>
          <a:xfrm>
            <a:off x="1543463" y="4692337"/>
            <a:ext cx="2265593" cy="3270749"/>
            <a:chOff x="0" y="0"/>
            <a:chExt cx="3020790" cy="4360998"/>
          </a:xfrm>
        </p:grpSpPr>
        <p:pic>
          <p:nvPicPr>
            <p:cNvPr id="15" name="Picture 15"/>
            <p:cNvPicPr>
              <a:picLocks noChangeAspect="1"/>
            </p:cNvPicPr>
            <p:nvPr/>
          </p:nvPicPr>
          <p:blipFill>
            <a:blip r:embed="rId8"/>
            <a:srcRect l="35339" r="18481"/>
            <a:stretch>
              <a:fillRect/>
            </a:stretch>
          </p:blipFill>
          <p:spPr>
            <a:xfrm>
              <a:off x="0" y="0"/>
              <a:ext cx="3020790" cy="4360998"/>
            </a:xfrm>
            <a:prstGeom prst="rect">
              <a:avLst/>
            </a:prstGeom>
          </p:spPr>
        </p:pic>
      </p:grpSp>
      <p:grpSp>
        <p:nvGrpSpPr>
          <p:cNvPr id="16" name="Group 16"/>
          <p:cNvGrpSpPr/>
          <p:nvPr/>
        </p:nvGrpSpPr>
        <p:grpSpPr>
          <a:xfrm>
            <a:off x="14439457" y="4692337"/>
            <a:ext cx="2265593" cy="3270749"/>
            <a:chOff x="0" y="0"/>
            <a:chExt cx="3020790" cy="4360998"/>
          </a:xfrm>
        </p:grpSpPr>
        <p:pic>
          <p:nvPicPr>
            <p:cNvPr id="17" name="Picture 17"/>
            <p:cNvPicPr>
              <a:picLocks noChangeAspect="1"/>
            </p:cNvPicPr>
            <p:nvPr/>
          </p:nvPicPr>
          <p:blipFill>
            <a:blip r:embed="rId9"/>
            <a:srcRect l="15365" r="15365"/>
            <a:stretch>
              <a:fillRect/>
            </a:stretch>
          </p:blipFill>
          <p:spPr>
            <a:xfrm>
              <a:off x="0" y="0"/>
              <a:ext cx="3020790" cy="4360998"/>
            </a:xfrm>
            <a:prstGeom prst="rect">
              <a:avLst/>
            </a:prstGeom>
          </p:spPr>
        </p:pic>
      </p:grpSp>
      <p:sp>
        <p:nvSpPr>
          <p:cNvPr id="18" name="Freeform 18"/>
          <p:cNvSpPr/>
          <p:nvPr/>
        </p:nvSpPr>
        <p:spPr>
          <a:xfrm>
            <a:off x="4033696" y="7685123"/>
            <a:ext cx="1647190" cy="277963"/>
          </a:xfrm>
          <a:custGeom>
            <a:avLst/>
            <a:gdLst/>
            <a:ahLst/>
            <a:cxnLst/>
            <a:rect l="l" t="t" r="r" b="b"/>
            <a:pathLst>
              <a:path w="1647190" h="277963">
                <a:moveTo>
                  <a:pt x="0" y="0"/>
                </a:moveTo>
                <a:lnTo>
                  <a:pt x="1647189" y="0"/>
                </a:lnTo>
                <a:lnTo>
                  <a:pt x="1647189" y="277963"/>
                </a:lnTo>
                <a:lnTo>
                  <a:pt x="0" y="27796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9" name="Freeform 19"/>
          <p:cNvSpPr/>
          <p:nvPr/>
        </p:nvSpPr>
        <p:spPr>
          <a:xfrm>
            <a:off x="12414133" y="7685123"/>
            <a:ext cx="1647190" cy="277963"/>
          </a:xfrm>
          <a:custGeom>
            <a:avLst/>
            <a:gdLst/>
            <a:ahLst/>
            <a:cxnLst/>
            <a:rect l="l" t="t" r="r" b="b"/>
            <a:pathLst>
              <a:path w="1647190" h="277963">
                <a:moveTo>
                  <a:pt x="0" y="0"/>
                </a:moveTo>
                <a:lnTo>
                  <a:pt x="1647190" y="0"/>
                </a:lnTo>
                <a:lnTo>
                  <a:pt x="1647190" y="277963"/>
                </a:lnTo>
                <a:lnTo>
                  <a:pt x="0" y="27796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4716372" y="810216"/>
            <a:ext cx="9463964" cy="990597"/>
          </a:xfrm>
          <a:prstGeom prst="rect">
            <a:avLst/>
          </a:prstGeom>
        </p:spPr>
        <p:txBody>
          <a:bodyPr lIns="0" tIns="0" rIns="0" bIns="0" rtlCol="0" anchor="t">
            <a:spAutoFit/>
          </a:bodyPr>
          <a:lstStyle/>
          <a:p>
            <a:pPr algn="ctr">
              <a:lnSpc>
                <a:spcPts val="7499"/>
              </a:lnSpc>
            </a:pPr>
            <a:r>
              <a:rPr lang="en-US" sz="7499" dirty="0" err="1" smtClean="0">
                <a:solidFill>
                  <a:srgbClr val="FF9F1C"/>
                </a:solidFill>
                <a:latin typeface="Open Sans Bold"/>
                <a:ea typeface="Open Sans Bold"/>
                <a:cs typeface="Open Sans Bold"/>
                <a:sym typeface="Open Sans Bold"/>
              </a:rPr>
              <a:t>Nhóm</a:t>
            </a:r>
            <a:r>
              <a:rPr lang="en-US" sz="7499" dirty="0" smtClean="0">
                <a:solidFill>
                  <a:srgbClr val="FF9F1C"/>
                </a:solidFill>
                <a:latin typeface="Open Sans Bold"/>
                <a:ea typeface="Open Sans Bold"/>
                <a:cs typeface="Open Sans Bold"/>
                <a:sym typeface="Open Sans Bold"/>
              </a:rPr>
              <a:t> 2</a:t>
            </a:r>
            <a:endParaRPr lang="en-US" sz="7499" dirty="0">
              <a:solidFill>
                <a:srgbClr val="FF9F1C"/>
              </a:solidFill>
              <a:latin typeface="Open Sans Bold"/>
              <a:ea typeface="Open Sans Bold"/>
              <a:cs typeface="Open Sans Bold"/>
              <a:sym typeface="Open Sans Bold"/>
            </a:endParaRPr>
          </a:p>
        </p:txBody>
      </p:sp>
      <p:sp>
        <p:nvSpPr>
          <p:cNvPr id="21" name="TextBox 21"/>
          <p:cNvSpPr txBox="1"/>
          <p:nvPr/>
        </p:nvSpPr>
        <p:spPr>
          <a:xfrm>
            <a:off x="4033696" y="5731725"/>
            <a:ext cx="4017636" cy="692497"/>
          </a:xfrm>
          <a:prstGeom prst="rect">
            <a:avLst/>
          </a:prstGeom>
        </p:spPr>
        <p:txBody>
          <a:bodyPr lIns="0" tIns="0" rIns="0" bIns="0" rtlCol="0" anchor="t">
            <a:spAutoFit/>
          </a:bodyPr>
          <a:lstStyle/>
          <a:p>
            <a:pPr marL="342900" indent="-342900" algn="l">
              <a:lnSpc>
                <a:spcPts val="2660"/>
              </a:lnSpc>
              <a:spcBef>
                <a:spcPct val="0"/>
              </a:spcBef>
              <a:buFontTx/>
              <a:buChar char="-"/>
            </a:pPr>
            <a:r>
              <a:rPr lang="en-US" sz="1900" dirty="0" err="1" smtClean="0">
                <a:solidFill>
                  <a:srgbClr val="000000"/>
                </a:solidFill>
                <a:latin typeface="Open Sans"/>
                <a:ea typeface="Open Sans"/>
                <a:cs typeface="Open Sans"/>
                <a:sym typeface="Open Sans"/>
              </a:rPr>
              <a:t>Figma</a:t>
            </a:r>
            <a:endParaRPr lang="en-US" sz="1900" dirty="0" smtClean="0">
              <a:solidFill>
                <a:srgbClr val="000000"/>
              </a:solidFill>
              <a:latin typeface="Open Sans"/>
              <a:ea typeface="Open Sans"/>
              <a:cs typeface="Open Sans"/>
              <a:sym typeface="Open Sans"/>
            </a:endParaRPr>
          </a:p>
          <a:p>
            <a:pPr marL="342900" indent="-342900" algn="l">
              <a:lnSpc>
                <a:spcPts val="2660"/>
              </a:lnSpc>
              <a:spcBef>
                <a:spcPct val="0"/>
              </a:spcBef>
              <a:buFontTx/>
              <a:buChar char="-"/>
            </a:pPr>
            <a:r>
              <a:rPr lang="en-US" sz="1900" dirty="0" smtClean="0">
                <a:solidFill>
                  <a:srgbClr val="000000"/>
                </a:solidFill>
                <a:latin typeface="Open Sans"/>
                <a:ea typeface="Open Sans"/>
                <a:cs typeface="Open Sans"/>
                <a:sym typeface="Open Sans"/>
              </a:rPr>
              <a:t>Code </a:t>
            </a:r>
            <a:r>
              <a:rPr lang="en-US" sz="1900" dirty="0" err="1" smtClean="0">
                <a:solidFill>
                  <a:srgbClr val="000000"/>
                </a:solidFill>
                <a:latin typeface="Open Sans"/>
                <a:ea typeface="Open Sans"/>
                <a:cs typeface="Open Sans"/>
                <a:sym typeface="Open Sans"/>
              </a:rPr>
              <a:t>chính</a:t>
            </a:r>
            <a:endParaRPr lang="en-US" sz="1900" dirty="0">
              <a:solidFill>
                <a:srgbClr val="000000"/>
              </a:solidFill>
              <a:latin typeface="Open Sans"/>
              <a:ea typeface="Open Sans"/>
              <a:cs typeface="Open Sans"/>
              <a:sym typeface="Open Sans"/>
            </a:endParaRPr>
          </a:p>
        </p:txBody>
      </p:sp>
      <p:sp>
        <p:nvSpPr>
          <p:cNvPr id="22" name="TextBox 22"/>
          <p:cNvSpPr txBox="1"/>
          <p:nvPr/>
        </p:nvSpPr>
        <p:spPr>
          <a:xfrm>
            <a:off x="10925631" y="5368036"/>
            <a:ext cx="3163004" cy="1384995"/>
          </a:xfrm>
          <a:prstGeom prst="rect">
            <a:avLst/>
          </a:prstGeom>
        </p:spPr>
        <p:txBody>
          <a:bodyPr lIns="0" tIns="0" rIns="0" bIns="0" rtlCol="0" anchor="t">
            <a:spAutoFit/>
          </a:bodyPr>
          <a:lstStyle/>
          <a:p>
            <a:pPr marL="342900" indent="-342900">
              <a:lnSpc>
                <a:spcPts val="2660"/>
              </a:lnSpc>
              <a:spcBef>
                <a:spcPct val="0"/>
              </a:spcBef>
              <a:buFontTx/>
              <a:buChar char="-"/>
            </a:pPr>
            <a:r>
              <a:rPr lang="en-US" sz="1900" dirty="0" err="1" smtClean="0">
                <a:solidFill>
                  <a:srgbClr val="000000"/>
                </a:solidFill>
                <a:latin typeface="Open Sans"/>
                <a:ea typeface="Open Sans"/>
                <a:cs typeface="Open Sans"/>
                <a:sym typeface="Open Sans"/>
              </a:rPr>
              <a:t>Figma</a:t>
            </a:r>
            <a:endParaRPr lang="en-US" sz="1900" dirty="0">
              <a:solidFill>
                <a:srgbClr val="000000"/>
              </a:solidFill>
              <a:latin typeface="Open Sans"/>
              <a:ea typeface="Open Sans"/>
              <a:cs typeface="Open Sans"/>
              <a:sym typeface="Open Sans"/>
            </a:endParaRPr>
          </a:p>
          <a:p>
            <a:pPr marL="342900" indent="-342900">
              <a:lnSpc>
                <a:spcPts val="2660"/>
              </a:lnSpc>
              <a:spcBef>
                <a:spcPct val="0"/>
              </a:spcBef>
              <a:buFontTx/>
              <a:buChar char="-"/>
            </a:pPr>
            <a:r>
              <a:rPr lang="en-US" sz="1900" dirty="0">
                <a:solidFill>
                  <a:srgbClr val="000000"/>
                </a:solidFill>
                <a:latin typeface="Open Sans"/>
                <a:ea typeface="Open Sans"/>
                <a:cs typeface="Open Sans"/>
                <a:sym typeface="Open Sans"/>
              </a:rPr>
              <a:t>Code </a:t>
            </a:r>
            <a:r>
              <a:rPr lang="en-US" sz="1900" dirty="0" err="1" smtClean="0">
                <a:solidFill>
                  <a:srgbClr val="000000"/>
                </a:solidFill>
                <a:latin typeface="Open Sans"/>
                <a:ea typeface="Open Sans"/>
                <a:cs typeface="Open Sans"/>
                <a:sym typeface="Open Sans"/>
              </a:rPr>
              <a:t>chính</a:t>
            </a:r>
            <a:endParaRPr lang="en-US" sz="1900" dirty="0" smtClean="0">
              <a:solidFill>
                <a:srgbClr val="000000"/>
              </a:solidFill>
              <a:latin typeface="Open Sans"/>
              <a:ea typeface="Open Sans"/>
              <a:cs typeface="Open Sans"/>
              <a:sym typeface="Open Sans"/>
            </a:endParaRPr>
          </a:p>
          <a:p>
            <a:pPr marL="342900" indent="-342900">
              <a:lnSpc>
                <a:spcPts val="2660"/>
              </a:lnSpc>
              <a:spcBef>
                <a:spcPct val="0"/>
              </a:spcBef>
              <a:buFontTx/>
              <a:buChar char="-"/>
            </a:pPr>
            <a:r>
              <a:rPr lang="en-US" sz="1900" dirty="0" smtClean="0">
                <a:solidFill>
                  <a:srgbClr val="000000"/>
                </a:solidFill>
                <a:latin typeface="Open Sans"/>
                <a:ea typeface="Open Sans"/>
                <a:cs typeface="Open Sans"/>
                <a:sym typeface="Open Sans"/>
              </a:rPr>
              <a:t>Word</a:t>
            </a:r>
            <a:endParaRPr lang="en-US" sz="1900" dirty="0">
              <a:solidFill>
                <a:srgbClr val="000000"/>
              </a:solidFill>
              <a:latin typeface="Open Sans"/>
              <a:ea typeface="Open Sans"/>
              <a:cs typeface="Open Sans"/>
              <a:sym typeface="Open Sans"/>
            </a:endParaRPr>
          </a:p>
          <a:p>
            <a:pPr algn="r">
              <a:lnSpc>
                <a:spcPts val="2660"/>
              </a:lnSpc>
              <a:spcBef>
                <a:spcPct val="0"/>
              </a:spcBef>
            </a:pPr>
            <a:r>
              <a:rPr lang="en-US" sz="1900" dirty="0" smtClean="0">
                <a:solidFill>
                  <a:srgbClr val="000000"/>
                </a:solidFill>
                <a:latin typeface="Open Sans"/>
                <a:ea typeface="Open Sans"/>
                <a:cs typeface="Open Sans"/>
                <a:sym typeface="Open Sans"/>
              </a:rPr>
              <a:t>.</a:t>
            </a:r>
            <a:endParaRPr lang="en-US" sz="1900" dirty="0">
              <a:solidFill>
                <a:srgbClr val="000000"/>
              </a:solidFill>
              <a:latin typeface="Open Sans"/>
              <a:ea typeface="Open Sans"/>
              <a:cs typeface="Open Sans"/>
              <a:sym typeface="Open Sans"/>
            </a:endParaRPr>
          </a:p>
        </p:txBody>
      </p:sp>
      <p:sp>
        <p:nvSpPr>
          <p:cNvPr id="23" name="TextBox 23"/>
          <p:cNvSpPr txBox="1"/>
          <p:nvPr/>
        </p:nvSpPr>
        <p:spPr>
          <a:xfrm>
            <a:off x="4033696" y="4635187"/>
            <a:ext cx="4017636" cy="974626"/>
          </a:xfrm>
          <a:prstGeom prst="rect">
            <a:avLst/>
          </a:prstGeom>
        </p:spPr>
        <p:txBody>
          <a:bodyPr lIns="0" tIns="0" rIns="0" bIns="0" rtlCol="0" anchor="t">
            <a:spAutoFit/>
          </a:bodyPr>
          <a:lstStyle/>
          <a:p>
            <a:pPr algn="l">
              <a:lnSpc>
                <a:spcPts val="3780"/>
              </a:lnSpc>
              <a:spcBef>
                <a:spcPct val="0"/>
              </a:spcBef>
            </a:pPr>
            <a:r>
              <a:rPr lang="en-US" sz="2700" b="1" dirty="0">
                <a:solidFill>
                  <a:srgbClr val="0D346D"/>
                </a:solidFill>
                <a:latin typeface="Open Sans Bold"/>
                <a:ea typeface="Open Sans Bold"/>
                <a:cs typeface="Open Sans Bold"/>
                <a:sym typeface="Open Sans Bold"/>
              </a:rPr>
              <a:t>TRẦN MINH </a:t>
            </a:r>
            <a:r>
              <a:rPr lang="en-US" sz="2700" b="1" dirty="0" smtClean="0">
                <a:solidFill>
                  <a:srgbClr val="0D346D"/>
                </a:solidFill>
                <a:latin typeface="Open Sans Bold"/>
                <a:ea typeface="Open Sans Bold"/>
                <a:cs typeface="Open Sans Bold"/>
                <a:sym typeface="Open Sans Bold"/>
              </a:rPr>
              <a:t>HOÀNG</a:t>
            </a:r>
          </a:p>
          <a:p>
            <a:pPr algn="l">
              <a:lnSpc>
                <a:spcPts val="3780"/>
              </a:lnSpc>
              <a:spcBef>
                <a:spcPct val="0"/>
              </a:spcBef>
            </a:pPr>
            <a:r>
              <a:rPr lang="en-US" sz="2700" b="1" dirty="0" smtClean="0">
                <a:solidFill>
                  <a:srgbClr val="0D346D"/>
                </a:solidFill>
                <a:latin typeface="Open Sans Bold"/>
                <a:ea typeface="Open Sans Bold"/>
                <a:cs typeface="Open Sans Bold"/>
                <a:sym typeface="Open Sans Bold"/>
              </a:rPr>
              <a:t>(</a:t>
            </a:r>
            <a:r>
              <a:rPr lang="en-US" sz="2700" b="1" dirty="0" err="1" smtClean="0">
                <a:solidFill>
                  <a:srgbClr val="0D346D"/>
                </a:solidFill>
                <a:latin typeface="Open Sans Bold"/>
                <a:ea typeface="Open Sans Bold"/>
                <a:cs typeface="Open Sans Bold"/>
                <a:sym typeface="Open Sans Bold"/>
              </a:rPr>
              <a:t>Nhóm</a:t>
            </a:r>
            <a:r>
              <a:rPr lang="en-US" sz="2700" b="1" dirty="0" smtClean="0">
                <a:solidFill>
                  <a:srgbClr val="0D346D"/>
                </a:solidFill>
                <a:latin typeface="Open Sans Bold"/>
                <a:ea typeface="Open Sans Bold"/>
                <a:cs typeface="Open Sans Bold"/>
                <a:sym typeface="Open Sans Bold"/>
              </a:rPr>
              <a:t> </a:t>
            </a:r>
            <a:r>
              <a:rPr lang="en-US" sz="2700" b="1" dirty="0" err="1" smtClean="0">
                <a:solidFill>
                  <a:srgbClr val="0D346D"/>
                </a:solidFill>
                <a:latin typeface="Open Sans Bold"/>
                <a:ea typeface="Open Sans Bold"/>
                <a:cs typeface="Open Sans Bold"/>
                <a:sym typeface="Open Sans Bold"/>
              </a:rPr>
              <a:t>trưởng</a:t>
            </a:r>
            <a:r>
              <a:rPr lang="en-US" sz="2700" b="1" dirty="0" smtClean="0">
                <a:solidFill>
                  <a:srgbClr val="0D346D"/>
                </a:solidFill>
                <a:latin typeface="Open Sans Bold"/>
                <a:ea typeface="Open Sans Bold"/>
                <a:cs typeface="Open Sans Bold"/>
                <a:sym typeface="Open Sans Bold"/>
              </a:rPr>
              <a:t>)</a:t>
            </a:r>
            <a:endParaRPr lang="en-US" sz="2700" b="1" dirty="0">
              <a:solidFill>
                <a:srgbClr val="0D346D"/>
              </a:solidFill>
              <a:latin typeface="Open Sans Bold"/>
              <a:ea typeface="Open Sans Bold"/>
              <a:cs typeface="Open Sans Bold"/>
              <a:sym typeface="Open Sans Bold"/>
            </a:endParaRPr>
          </a:p>
        </p:txBody>
      </p:sp>
      <p:sp>
        <p:nvSpPr>
          <p:cNvPr id="24" name="TextBox 24"/>
          <p:cNvSpPr txBox="1"/>
          <p:nvPr/>
        </p:nvSpPr>
        <p:spPr>
          <a:xfrm>
            <a:off x="9556569" y="4635187"/>
            <a:ext cx="4504754" cy="464818"/>
          </a:xfrm>
          <a:prstGeom prst="rect">
            <a:avLst/>
          </a:prstGeom>
        </p:spPr>
        <p:txBody>
          <a:bodyPr lIns="0" tIns="0" rIns="0" bIns="0" rtlCol="0" anchor="t">
            <a:spAutoFit/>
          </a:bodyPr>
          <a:lstStyle/>
          <a:p>
            <a:pPr algn="r">
              <a:lnSpc>
                <a:spcPts val="3780"/>
              </a:lnSpc>
              <a:spcBef>
                <a:spcPct val="0"/>
              </a:spcBef>
            </a:pPr>
            <a:r>
              <a:rPr lang="en-US" sz="2700" b="1">
                <a:solidFill>
                  <a:srgbClr val="0D346D"/>
                </a:solidFill>
                <a:latin typeface="Open Sans Bold"/>
                <a:ea typeface="Open Sans Bold"/>
                <a:cs typeface="Open Sans Bold"/>
                <a:sym typeface="Open Sans Bold"/>
              </a:rPr>
              <a:t>TRẦN THỊ THÙY NGA </a:t>
            </a:r>
          </a:p>
        </p:txBody>
      </p:sp>
      <p:sp>
        <p:nvSpPr>
          <p:cNvPr id="25" name="Freeform 25"/>
          <p:cNvSpPr/>
          <p:nvPr/>
        </p:nvSpPr>
        <p:spPr>
          <a:xfrm>
            <a:off x="-859859" y="8989654"/>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6" name="Freeform 26"/>
          <p:cNvSpPr/>
          <p:nvPr/>
        </p:nvSpPr>
        <p:spPr>
          <a:xfrm>
            <a:off x="14621204" y="1420208"/>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27" name="Group 27"/>
          <p:cNvGrpSpPr/>
          <p:nvPr/>
        </p:nvGrpSpPr>
        <p:grpSpPr>
          <a:xfrm>
            <a:off x="338014" y="199325"/>
            <a:ext cx="3928371" cy="936031"/>
            <a:chOff x="0" y="0"/>
            <a:chExt cx="1135596" cy="270584"/>
          </a:xfrm>
        </p:grpSpPr>
        <p:sp>
          <p:nvSpPr>
            <p:cNvPr id="28" name="Freeform 28"/>
            <p:cNvSpPr/>
            <p:nvPr/>
          </p:nvSpPr>
          <p:spPr>
            <a:xfrm>
              <a:off x="0" y="0"/>
              <a:ext cx="1135596" cy="270584"/>
            </a:xfrm>
            <a:custGeom>
              <a:avLst/>
              <a:gdLst/>
              <a:ahLst/>
              <a:cxnLst/>
              <a:rect l="l" t="t" r="r" b="b"/>
              <a:pathLst>
                <a:path w="1135596" h="270584">
                  <a:moveTo>
                    <a:pt x="98539" y="0"/>
                  </a:moveTo>
                  <a:lnTo>
                    <a:pt x="1037058" y="0"/>
                  </a:lnTo>
                  <a:cubicBezTo>
                    <a:pt x="1091479" y="0"/>
                    <a:pt x="1135596" y="44117"/>
                    <a:pt x="1135596" y="98539"/>
                  </a:cubicBezTo>
                  <a:lnTo>
                    <a:pt x="1135596" y="172045"/>
                  </a:lnTo>
                  <a:cubicBezTo>
                    <a:pt x="1135596" y="198179"/>
                    <a:pt x="1125215" y="223243"/>
                    <a:pt x="1106735" y="241723"/>
                  </a:cubicBezTo>
                  <a:cubicBezTo>
                    <a:pt x="1088255" y="260202"/>
                    <a:pt x="1063192" y="270584"/>
                    <a:pt x="1037058" y="270584"/>
                  </a:cubicBezTo>
                  <a:lnTo>
                    <a:pt x="98539" y="270584"/>
                  </a:lnTo>
                  <a:cubicBezTo>
                    <a:pt x="44117" y="270584"/>
                    <a:pt x="0" y="226467"/>
                    <a:pt x="0" y="172045"/>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29" name="TextBox 29"/>
            <p:cNvSpPr txBox="1"/>
            <p:nvPr/>
          </p:nvSpPr>
          <p:spPr>
            <a:xfrm>
              <a:off x="0" y="-38100"/>
              <a:ext cx="1135596" cy="308684"/>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547360" y="296206"/>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14"/>
            <a:stretch>
              <a:fillRect/>
            </a:stretch>
          </a:blipFill>
        </p:spPr>
      </p:sp>
      <p:sp>
        <p:nvSpPr>
          <p:cNvPr id="31" name="TextBox 31"/>
          <p:cNvSpPr txBox="1"/>
          <p:nvPr/>
        </p:nvSpPr>
        <p:spPr>
          <a:xfrm>
            <a:off x="1289629" y="576748"/>
            <a:ext cx="2845814" cy="219286"/>
          </a:xfrm>
          <a:prstGeom prst="rect">
            <a:avLst/>
          </a:prstGeom>
        </p:spPr>
        <p:txBody>
          <a:bodyPr lIns="0" tIns="0" rIns="0" bIns="0" rtlCol="0" anchor="t">
            <a:spAutoFit/>
          </a:bodyPr>
          <a:lstStyle/>
          <a:p>
            <a:pPr algn="l">
              <a:lnSpc>
                <a:spcPts val="1705"/>
              </a:lnSpc>
            </a:pPr>
            <a:r>
              <a:rPr lang="en-US" sz="1705"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811" y="1071541"/>
            <a:ext cx="10518396" cy="1430848"/>
          </a:xfrm>
          <a:custGeom>
            <a:avLst/>
            <a:gdLst/>
            <a:ahLst/>
            <a:cxnLst/>
            <a:rect l="l" t="t" r="r" b="b"/>
            <a:pathLst>
              <a:path w="10518396" h="1430848">
                <a:moveTo>
                  <a:pt x="0" y="0"/>
                </a:moveTo>
                <a:lnTo>
                  <a:pt x="10518396" y="0"/>
                </a:lnTo>
                <a:lnTo>
                  <a:pt x="10518396" y="1430849"/>
                </a:lnTo>
                <a:lnTo>
                  <a:pt x="0" y="1430849"/>
                </a:lnTo>
                <a:lnTo>
                  <a:pt x="0" y="0"/>
                </a:lnTo>
                <a:close/>
              </a:path>
            </a:pathLst>
          </a:custGeom>
          <a:blipFill>
            <a:blip r:embed="rId2">
              <a:extLst>
                <a:ext uri="{96DAC541-7B7A-43D3-8B79-37D633B846F1}">
                  <asvg:svgBlip xmlns:asvg="http://schemas.microsoft.com/office/drawing/2016/SVG/main" xmlns="" r:embed="rId3"/>
                </a:ext>
              </a:extLst>
            </a:blip>
            <a:stretch>
              <a:fillRect b="-132480"/>
            </a:stretch>
          </a:blipFill>
        </p:spPr>
      </p:sp>
      <p:grpSp>
        <p:nvGrpSpPr>
          <p:cNvPr id="3" name="Group 3"/>
          <p:cNvGrpSpPr/>
          <p:nvPr/>
        </p:nvGrpSpPr>
        <p:grpSpPr>
          <a:xfrm>
            <a:off x="1439331" y="3753485"/>
            <a:ext cx="4230204" cy="4853227"/>
            <a:chOff x="0" y="0"/>
            <a:chExt cx="1114128" cy="1278216"/>
          </a:xfrm>
        </p:grpSpPr>
        <p:sp>
          <p:nvSpPr>
            <p:cNvPr id="4" name="Freeform 4"/>
            <p:cNvSpPr/>
            <p:nvPr/>
          </p:nvSpPr>
          <p:spPr>
            <a:xfrm>
              <a:off x="0" y="0"/>
              <a:ext cx="1114128" cy="1278216"/>
            </a:xfrm>
            <a:custGeom>
              <a:avLst/>
              <a:gdLst/>
              <a:ahLst/>
              <a:cxnLst/>
              <a:rect l="l" t="t" r="r" b="b"/>
              <a:pathLst>
                <a:path w="1114128" h="1278216">
                  <a:moveTo>
                    <a:pt x="0" y="0"/>
                  </a:moveTo>
                  <a:lnTo>
                    <a:pt x="1114128" y="0"/>
                  </a:lnTo>
                  <a:lnTo>
                    <a:pt x="1114128" y="1278216"/>
                  </a:lnTo>
                  <a:lnTo>
                    <a:pt x="0" y="1278216"/>
                  </a:lnTo>
                  <a:close/>
                </a:path>
              </a:pathLst>
            </a:custGeom>
            <a:solidFill>
              <a:srgbClr val="0D346D"/>
            </a:solidFill>
          </p:spPr>
        </p:sp>
        <p:sp>
          <p:nvSpPr>
            <p:cNvPr id="5" name="TextBox 5"/>
            <p:cNvSpPr txBox="1"/>
            <p:nvPr/>
          </p:nvSpPr>
          <p:spPr>
            <a:xfrm>
              <a:off x="0" y="-57150"/>
              <a:ext cx="1114128" cy="133536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2385653" y="3997148"/>
            <a:ext cx="4230204" cy="1145228"/>
            <a:chOff x="0" y="0"/>
            <a:chExt cx="1114128" cy="301624"/>
          </a:xfrm>
        </p:grpSpPr>
        <p:sp>
          <p:nvSpPr>
            <p:cNvPr id="7" name="Freeform 7"/>
            <p:cNvSpPr/>
            <p:nvPr/>
          </p:nvSpPr>
          <p:spPr>
            <a:xfrm>
              <a:off x="0" y="0"/>
              <a:ext cx="1114128" cy="301624"/>
            </a:xfrm>
            <a:custGeom>
              <a:avLst/>
              <a:gdLst/>
              <a:ahLst/>
              <a:cxnLst/>
              <a:rect l="l" t="t" r="r" b="b"/>
              <a:pathLst>
                <a:path w="1114128" h="301624">
                  <a:moveTo>
                    <a:pt x="0" y="0"/>
                  </a:moveTo>
                  <a:lnTo>
                    <a:pt x="1114128" y="0"/>
                  </a:lnTo>
                  <a:lnTo>
                    <a:pt x="1114128" y="301624"/>
                  </a:lnTo>
                  <a:lnTo>
                    <a:pt x="0" y="301624"/>
                  </a:lnTo>
                  <a:close/>
                </a:path>
              </a:pathLst>
            </a:custGeom>
            <a:solidFill>
              <a:srgbClr val="FF9F1C"/>
            </a:solidFill>
          </p:spPr>
        </p:sp>
        <p:sp>
          <p:nvSpPr>
            <p:cNvPr id="8" name="TextBox 8"/>
            <p:cNvSpPr txBox="1"/>
            <p:nvPr/>
          </p:nvSpPr>
          <p:spPr>
            <a:xfrm>
              <a:off x="0" y="-57150"/>
              <a:ext cx="1114128" cy="358774"/>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7028898" y="3753485"/>
            <a:ext cx="4230204" cy="4853227"/>
            <a:chOff x="0" y="0"/>
            <a:chExt cx="1114128" cy="1278216"/>
          </a:xfrm>
        </p:grpSpPr>
        <p:sp>
          <p:nvSpPr>
            <p:cNvPr id="10" name="Freeform 10"/>
            <p:cNvSpPr/>
            <p:nvPr/>
          </p:nvSpPr>
          <p:spPr>
            <a:xfrm>
              <a:off x="0" y="0"/>
              <a:ext cx="1114128" cy="1278216"/>
            </a:xfrm>
            <a:custGeom>
              <a:avLst/>
              <a:gdLst/>
              <a:ahLst/>
              <a:cxnLst/>
              <a:rect l="l" t="t" r="r" b="b"/>
              <a:pathLst>
                <a:path w="1114128" h="1278216">
                  <a:moveTo>
                    <a:pt x="0" y="0"/>
                  </a:moveTo>
                  <a:lnTo>
                    <a:pt x="1114128" y="0"/>
                  </a:lnTo>
                  <a:lnTo>
                    <a:pt x="1114128" y="1278216"/>
                  </a:lnTo>
                  <a:lnTo>
                    <a:pt x="0" y="1278216"/>
                  </a:lnTo>
                  <a:close/>
                </a:path>
              </a:pathLst>
            </a:custGeom>
            <a:solidFill>
              <a:srgbClr val="0D346D"/>
            </a:solidFill>
          </p:spPr>
        </p:sp>
        <p:sp>
          <p:nvSpPr>
            <p:cNvPr id="11" name="TextBox 11"/>
            <p:cNvSpPr txBox="1"/>
            <p:nvPr/>
          </p:nvSpPr>
          <p:spPr>
            <a:xfrm>
              <a:off x="0" y="-57150"/>
              <a:ext cx="1114128" cy="1335366"/>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7853756" y="3997148"/>
            <a:ext cx="4230204" cy="1145228"/>
            <a:chOff x="0" y="0"/>
            <a:chExt cx="1114128" cy="301624"/>
          </a:xfrm>
        </p:grpSpPr>
        <p:sp>
          <p:nvSpPr>
            <p:cNvPr id="13" name="Freeform 13"/>
            <p:cNvSpPr/>
            <p:nvPr/>
          </p:nvSpPr>
          <p:spPr>
            <a:xfrm>
              <a:off x="0" y="0"/>
              <a:ext cx="1114128" cy="301624"/>
            </a:xfrm>
            <a:custGeom>
              <a:avLst/>
              <a:gdLst/>
              <a:ahLst/>
              <a:cxnLst/>
              <a:rect l="l" t="t" r="r" b="b"/>
              <a:pathLst>
                <a:path w="1114128" h="301624">
                  <a:moveTo>
                    <a:pt x="0" y="0"/>
                  </a:moveTo>
                  <a:lnTo>
                    <a:pt x="1114128" y="0"/>
                  </a:lnTo>
                  <a:lnTo>
                    <a:pt x="1114128" y="301624"/>
                  </a:lnTo>
                  <a:lnTo>
                    <a:pt x="0" y="301624"/>
                  </a:lnTo>
                  <a:close/>
                </a:path>
              </a:pathLst>
            </a:custGeom>
            <a:solidFill>
              <a:srgbClr val="FF9F1C"/>
            </a:solidFill>
          </p:spPr>
        </p:sp>
        <p:sp>
          <p:nvSpPr>
            <p:cNvPr id="14" name="TextBox 14"/>
            <p:cNvSpPr txBox="1"/>
            <p:nvPr/>
          </p:nvSpPr>
          <p:spPr>
            <a:xfrm>
              <a:off x="0" y="-57150"/>
              <a:ext cx="1114128" cy="358774"/>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a:off x="6615857" y="3832825"/>
            <a:ext cx="3073896" cy="4773886"/>
          </a:xfrm>
          <a:custGeom>
            <a:avLst/>
            <a:gdLst/>
            <a:ahLst/>
            <a:cxnLst/>
            <a:rect l="l" t="t" r="r" b="b"/>
            <a:pathLst>
              <a:path w="3073896" h="4773886">
                <a:moveTo>
                  <a:pt x="0" y="0"/>
                </a:moveTo>
                <a:lnTo>
                  <a:pt x="3073895" y="0"/>
                </a:lnTo>
                <a:lnTo>
                  <a:pt x="3073895" y="4773887"/>
                </a:lnTo>
                <a:lnTo>
                  <a:pt x="0" y="4773887"/>
                </a:lnTo>
                <a:lnTo>
                  <a:pt x="0" y="0"/>
                </a:lnTo>
                <a:close/>
              </a:path>
            </a:pathLst>
          </a:custGeom>
          <a:blipFill>
            <a:blip r:embed="rId4"/>
            <a:stretch>
              <a:fillRect b="-10540"/>
            </a:stretch>
          </a:blipFill>
        </p:spPr>
      </p:sp>
      <p:grpSp>
        <p:nvGrpSpPr>
          <p:cNvPr id="16" name="Group 16"/>
          <p:cNvGrpSpPr/>
          <p:nvPr/>
        </p:nvGrpSpPr>
        <p:grpSpPr>
          <a:xfrm>
            <a:off x="12621177" y="3678071"/>
            <a:ext cx="4230204" cy="4853227"/>
            <a:chOff x="0" y="0"/>
            <a:chExt cx="1114128" cy="1278216"/>
          </a:xfrm>
        </p:grpSpPr>
        <p:sp>
          <p:nvSpPr>
            <p:cNvPr id="17" name="Freeform 17"/>
            <p:cNvSpPr/>
            <p:nvPr/>
          </p:nvSpPr>
          <p:spPr>
            <a:xfrm>
              <a:off x="0" y="0"/>
              <a:ext cx="1114128" cy="1278216"/>
            </a:xfrm>
            <a:custGeom>
              <a:avLst/>
              <a:gdLst/>
              <a:ahLst/>
              <a:cxnLst/>
              <a:rect l="l" t="t" r="r" b="b"/>
              <a:pathLst>
                <a:path w="1114128" h="1278216">
                  <a:moveTo>
                    <a:pt x="0" y="0"/>
                  </a:moveTo>
                  <a:lnTo>
                    <a:pt x="1114128" y="0"/>
                  </a:lnTo>
                  <a:lnTo>
                    <a:pt x="1114128" y="1278216"/>
                  </a:lnTo>
                  <a:lnTo>
                    <a:pt x="0" y="1278216"/>
                  </a:lnTo>
                  <a:close/>
                </a:path>
              </a:pathLst>
            </a:custGeom>
            <a:solidFill>
              <a:srgbClr val="0D346D"/>
            </a:solidFill>
          </p:spPr>
        </p:sp>
        <p:sp>
          <p:nvSpPr>
            <p:cNvPr id="18" name="TextBox 18"/>
            <p:cNvSpPr txBox="1"/>
            <p:nvPr/>
          </p:nvSpPr>
          <p:spPr>
            <a:xfrm>
              <a:off x="0" y="-57150"/>
              <a:ext cx="1114128" cy="1335366"/>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a:off x="13446035" y="3997148"/>
            <a:ext cx="4230204" cy="1145228"/>
            <a:chOff x="0" y="0"/>
            <a:chExt cx="1114128" cy="301624"/>
          </a:xfrm>
        </p:grpSpPr>
        <p:sp>
          <p:nvSpPr>
            <p:cNvPr id="20" name="Freeform 20"/>
            <p:cNvSpPr/>
            <p:nvPr/>
          </p:nvSpPr>
          <p:spPr>
            <a:xfrm>
              <a:off x="0" y="0"/>
              <a:ext cx="1114128" cy="301624"/>
            </a:xfrm>
            <a:custGeom>
              <a:avLst/>
              <a:gdLst/>
              <a:ahLst/>
              <a:cxnLst/>
              <a:rect l="l" t="t" r="r" b="b"/>
              <a:pathLst>
                <a:path w="1114128" h="301624">
                  <a:moveTo>
                    <a:pt x="0" y="0"/>
                  </a:moveTo>
                  <a:lnTo>
                    <a:pt x="1114128" y="0"/>
                  </a:lnTo>
                  <a:lnTo>
                    <a:pt x="1114128" y="301624"/>
                  </a:lnTo>
                  <a:lnTo>
                    <a:pt x="0" y="301624"/>
                  </a:lnTo>
                  <a:close/>
                </a:path>
              </a:pathLst>
            </a:custGeom>
            <a:solidFill>
              <a:srgbClr val="FF9F1C"/>
            </a:solidFill>
          </p:spPr>
        </p:sp>
        <p:sp>
          <p:nvSpPr>
            <p:cNvPr id="21" name="TextBox 21"/>
            <p:cNvSpPr txBox="1"/>
            <p:nvPr/>
          </p:nvSpPr>
          <p:spPr>
            <a:xfrm>
              <a:off x="0" y="-57150"/>
              <a:ext cx="1114128" cy="358774"/>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flipH="1">
            <a:off x="11910600" y="3678071"/>
            <a:ext cx="3136069" cy="4759189"/>
          </a:xfrm>
          <a:custGeom>
            <a:avLst/>
            <a:gdLst/>
            <a:ahLst/>
            <a:cxnLst/>
            <a:rect l="l" t="t" r="r" b="b"/>
            <a:pathLst>
              <a:path w="3136069" h="4759189">
                <a:moveTo>
                  <a:pt x="3136069" y="0"/>
                </a:moveTo>
                <a:lnTo>
                  <a:pt x="0" y="0"/>
                </a:lnTo>
                <a:lnTo>
                  <a:pt x="0" y="4759190"/>
                </a:lnTo>
                <a:lnTo>
                  <a:pt x="3136069" y="4759190"/>
                </a:lnTo>
                <a:lnTo>
                  <a:pt x="3136069" y="0"/>
                </a:lnTo>
                <a:close/>
              </a:path>
            </a:pathLst>
          </a:custGeom>
          <a:blipFill>
            <a:blip r:embed="rId5"/>
            <a:stretch>
              <a:fillRect b="-24771"/>
            </a:stretch>
          </a:blipFill>
        </p:spPr>
      </p:sp>
      <p:sp>
        <p:nvSpPr>
          <p:cNvPr id="23" name="Freeform 23"/>
          <p:cNvSpPr/>
          <p:nvPr/>
        </p:nvSpPr>
        <p:spPr>
          <a:xfrm flipH="1">
            <a:off x="835719" y="3753485"/>
            <a:ext cx="3331468" cy="4853227"/>
          </a:xfrm>
          <a:custGeom>
            <a:avLst/>
            <a:gdLst/>
            <a:ahLst/>
            <a:cxnLst/>
            <a:rect l="l" t="t" r="r" b="b"/>
            <a:pathLst>
              <a:path w="3331468" h="4853227">
                <a:moveTo>
                  <a:pt x="3331467" y="0"/>
                </a:moveTo>
                <a:lnTo>
                  <a:pt x="0" y="0"/>
                </a:lnTo>
                <a:lnTo>
                  <a:pt x="0" y="4853227"/>
                </a:lnTo>
                <a:lnTo>
                  <a:pt x="3331467" y="4853227"/>
                </a:lnTo>
                <a:lnTo>
                  <a:pt x="3331467" y="0"/>
                </a:lnTo>
                <a:close/>
              </a:path>
            </a:pathLst>
          </a:custGeom>
          <a:blipFill>
            <a:blip r:embed="rId6"/>
            <a:stretch>
              <a:fillRect b="-15490"/>
            </a:stretch>
          </a:blipFill>
        </p:spPr>
      </p:sp>
      <p:sp>
        <p:nvSpPr>
          <p:cNvPr id="24" name="TextBox 24"/>
          <p:cNvSpPr txBox="1"/>
          <p:nvPr/>
        </p:nvSpPr>
        <p:spPr>
          <a:xfrm>
            <a:off x="8896649" y="4143192"/>
            <a:ext cx="2332137" cy="815338"/>
          </a:xfrm>
          <a:prstGeom prst="rect">
            <a:avLst/>
          </a:prstGeom>
        </p:spPr>
        <p:txBody>
          <a:bodyPr lIns="0" tIns="0" rIns="0" bIns="0" rtlCol="0" anchor="t">
            <a:spAutoFit/>
          </a:bodyPr>
          <a:lstStyle/>
          <a:p>
            <a:pPr algn="l">
              <a:lnSpc>
                <a:spcPts val="3360"/>
              </a:lnSpc>
              <a:spcBef>
                <a:spcPct val="0"/>
              </a:spcBef>
            </a:pPr>
            <a:r>
              <a:rPr lang="en-US" sz="2400" b="1">
                <a:solidFill>
                  <a:srgbClr val="FFFFFF"/>
                </a:solidFill>
                <a:latin typeface="Open Sans Bold"/>
                <a:ea typeface="Open Sans Bold"/>
                <a:cs typeface="Open Sans Bold"/>
                <a:sym typeface="Open Sans Bold"/>
              </a:rPr>
              <a:t>PHAN THỊ THANH TRÚC</a:t>
            </a:r>
          </a:p>
        </p:txBody>
      </p:sp>
      <p:sp>
        <p:nvSpPr>
          <p:cNvPr id="25" name="TextBox 25"/>
          <p:cNvSpPr txBox="1"/>
          <p:nvPr/>
        </p:nvSpPr>
        <p:spPr>
          <a:xfrm>
            <a:off x="8896649" y="5400675"/>
            <a:ext cx="1948986" cy="1384995"/>
          </a:xfrm>
          <a:prstGeom prst="rect">
            <a:avLst/>
          </a:prstGeom>
        </p:spPr>
        <p:txBody>
          <a:bodyPr lIns="0" tIns="0" rIns="0" bIns="0" rtlCol="0" anchor="t">
            <a:spAutoFit/>
          </a:bodyPr>
          <a:lstStyle/>
          <a:p>
            <a:pPr marL="342900" indent="-342900">
              <a:lnSpc>
                <a:spcPts val="2660"/>
              </a:lnSpc>
              <a:spcBef>
                <a:spcPct val="0"/>
              </a:spcBef>
              <a:buFontTx/>
              <a:buChar char="-"/>
            </a:pPr>
            <a:r>
              <a:rPr lang="en-US" dirty="0" err="1">
                <a:solidFill>
                  <a:schemeClr val="bg1"/>
                </a:solidFill>
                <a:latin typeface="Open Sans"/>
                <a:ea typeface="Open Sans"/>
                <a:cs typeface="Open Sans"/>
                <a:sym typeface="Open Sans"/>
              </a:rPr>
              <a:t>Figma</a:t>
            </a:r>
            <a:endParaRPr lang="en-US" dirty="0">
              <a:solidFill>
                <a:schemeClr val="bg1"/>
              </a:solidFill>
              <a:latin typeface="Open Sans"/>
              <a:ea typeface="Open Sans"/>
              <a:cs typeface="Open Sans"/>
              <a:sym typeface="Open Sans"/>
            </a:endParaRPr>
          </a:p>
          <a:p>
            <a:pPr marL="342900" indent="-342900">
              <a:lnSpc>
                <a:spcPts val="2660"/>
              </a:lnSpc>
              <a:spcBef>
                <a:spcPct val="0"/>
              </a:spcBef>
              <a:buFontTx/>
              <a:buChar char="-"/>
            </a:pPr>
            <a:r>
              <a:rPr lang="en-US" dirty="0">
                <a:solidFill>
                  <a:schemeClr val="bg1"/>
                </a:solidFill>
                <a:latin typeface="Open Sans"/>
                <a:ea typeface="Open Sans"/>
                <a:cs typeface="Open Sans"/>
                <a:sym typeface="Open Sans"/>
              </a:rPr>
              <a:t>Code </a:t>
            </a:r>
            <a:r>
              <a:rPr lang="en-US" dirty="0" err="1" smtClean="0">
                <a:solidFill>
                  <a:schemeClr val="bg1"/>
                </a:solidFill>
                <a:latin typeface="Open Sans"/>
                <a:ea typeface="Open Sans"/>
                <a:cs typeface="Open Sans"/>
                <a:sym typeface="Open Sans"/>
              </a:rPr>
              <a:t>phụ</a:t>
            </a:r>
            <a:endParaRPr lang="en-US" dirty="0" smtClean="0">
              <a:solidFill>
                <a:schemeClr val="bg1"/>
              </a:solidFill>
              <a:latin typeface="Open Sans"/>
              <a:ea typeface="Open Sans"/>
              <a:cs typeface="Open Sans"/>
              <a:sym typeface="Open Sans"/>
            </a:endParaRPr>
          </a:p>
          <a:p>
            <a:pPr marL="342900" indent="-342900">
              <a:lnSpc>
                <a:spcPts val="2660"/>
              </a:lnSpc>
              <a:spcBef>
                <a:spcPct val="0"/>
              </a:spcBef>
              <a:buFontTx/>
              <a:buChar char="-"/>
            </a:pPr>
            <a:r>
              <a:rPr lang="en-US" dirty="0" smtClean="0">
                <a:solidFill>
                  <a:schemeClr val="bg1"/>
                </a:solidFill>
                <a:latin typeface="Open Sans"/>
                <a:ea typeface="Open Sans"/>
                <a:cs typeface="Open Sans"/>
                <a:sym typeface="Open Sans"/>
              </a:rPr>
              <a:t>Word</a:t>
            </a:r>
          </a:p>
          <a:p>
            <a:pPr marL="342900" indent="-342900">
              <a:lnSpc>
                <a:spcPts val="2660"/>
              </a:lnSpc>
              <a:spcBef>
                <a:spcPct val="0"/>
              </a:spcBef>
              <a:buFontTx/>
              <a:buChar char="-"/>
            </a:pPr>
            <a:r>
              <a:rPr lang="en-US" dirty="0" err="1" smtClean="0">
                <a:solidFill>
                  <a:schemeClr val="bg1"/>
                </a:solidFill>
                <a:latin typeface="Open Sans"/>
                <a:ea typeface="Open Sans"/>
                <a:cs typeface="Open Sans"/>
                <a:sym typeface="Open Sans"/>
              </a:rPr>
              <a:t>Powerpoint</a:t>
            </a:r>
            <a:endParaRPr lang="en-US" dirty="0">
              <a:solidFill>
                <a:schemeClr val="bg1"/>
              </a:solidFill>
              <a:latin typeface="Open Sans"/>
              <a:ea typeface="Open Sans"/>
              <a:cs typeface="Open Sans"/>
              <a:sym typeface="Open Sans"/>
            </a:endParaRPr>
          </a:p>
        </p:txBody>
      </p:sp>
      <p:sp>
        <p:nvSpPr>
          <p:cNvPr id="26" name="TextBox 26"/>
          <p:cNvSpPr txBox="1"/>
          <p:nvPr/>
        </p:nvSpPr>
        <p:spPr>
          <a:xfrm>
            <a:off x="14488928" y="4143192"/>
            <a:ext cx="2332137" cy="815338"/>
          </a:xfrm>
          <a:prstGeom prst="rect">
            <a:avLst/>
          </a:prstGeom>
        </p:spPr>
        <p:txBody>
          <a:bodyPr lIns="0" tIns="0" rIns="0" bIns="0" rtlCol="0" anchor="t">
            <a:spAutoFit/>
          </a:bodyPr>
          <a:lstStyle/>
          <a:p>
            <a:pPr algn="l">
              <a:lnSpc>
                <a:spcPts val="3360"/>
              </a:lnSpc>
              <a:spcBef>
                <a:spcPct val="0"/>
              </a:spcBef>
            </a:pPr>
            <a:r>
              <a:rPr lang="en-US" sz="2400" b="1">
                <a:solidFill>
                  <a:srgbClr val="FFFFFF"/>
                </a:solidFill>
                <a:latin typeface="Open Sans Bold"/>
                <a:ea typeface="Open Sans Bold"/>
                <a:cs typeface="Open Sans Bold"/>
                <a:sym typeface="Open Sans Bold"/>
              </a:rPr>
              <a:t>VƯƠNG THỊ NHƯ QUỲNH</a:t>
            </a:r>
          </a:p>
        </p:txBody>
      </p:sp>
      <p:sp>
        <p:nvSpPr>
          <p:cNvPr id="27" name="TextBox 27"/>
          <p:cNvSpPr txBox="1"/>
          <p:nvPr/>
        </p:nvSpPr>
        <p:spPr>
          <a:xfrm>
            <a:off x="14488928" y="5400675"/>
            <a:ext cx="1948986" cy="1359346"/>
          </a:xfrm>
          <a:prstGeom prst="rect">
            <a:avLst/>
          </a:prstGeom>
        </p:spPr>
        <p:txBody>
          <a:bodyPr lIns="0" tIns="0" rIns="0" bIns="0" rtlCol="0" anchor="t">
            <a:spAutoFit/>
          </a:bodyPr>
          <a:lstStyle/>
          <a:p>
            <a:pPr marL="342900" indent="-342900">
              <a:lnSpc>
                <a:spcPts val="2660"/>
              </a:lnSpc>
              <a:spcBef>
                <a:spcPct val="0"/>
              </a:spcBef>
              <a:buFontTx/>
              <a:buChar char="-"/>
            </a:pPr>
            <a:r>
              <a:rPr lang="en-US" dirty="0" err="1">
                <a:solidFill>
                  <a:schemeClr val="bg1"/>
                </a:solidFill>
                <a:latin typeface="Open Sans"/>
                <a:ea typeface="Open Sans"/>
                <a:cs typeface="Open Sans"/>
                <a:sym typeface="Open Sans"/>
              </a:rPr>
              <a:t>Figma</a:t>
            </a:r>
            <a:endParaRPr lang="en-US" dirty="0">
              <a:solidFill>
                <a:schemeClr val="bg1"/>
              </a:solidFill>
              <a:latin typeface="Open Sans"/>
              <a:ea typeface="Open Sans"/>
              <a:cs typeface="Open Sans"/>
              <a:sym typeface="Open Sans"/>
            </a:endParaRPr>
          </a:p>
          <a:p>
            <a:pPr marL="342900" indent="-342900">
              <a:lnSpc>
                <a:spcPts val="2660"/>
              </a:lnSpc>
              <a:spcBef>
                <a:spcPct val="0"/>
              </a:spcBef>
              <a:buFontTx/>
              <a:buChar char="-"/>
            </a:pPr>
            <a:r>
              <a:rPr lang="en-US" dirty="0">
                <a:solidFill>
                  <a:schemeClr val="bg1"/>
                </a:solidFill>
                <a:latin typeface="Open Sans"/>
                <a:ea typeface="Open Sans"/>
                <a:cs typeface="Open Sans"/>
                <a:sym typeface="Open Sans"/>
              </a:rPr>
              <a:t>Code </a:t>
            </a:r>
            <a:r>
              <a:rPr lang="en-US" dirty="0" err="1">
                <a:solidFill>
                  <a:schemeClr val="bg1"/>
                </a:solidFill>
                <a:latin typeface="Open Sans"/>
                <a:ea typeface="Open Sans"/>
                <a:cs typeface="Open Sans"/>
                <a:sym typeface="Open Sans"/>
              </a:rPr>
              <a:t>phụ</a:t>
            </a:r>
            <a:endParaRPr lang="en-US" dirty="0">
              <a:solidFill>
                <a:schemeClr val="bg1"/>
              </a:solidFill>
              <a:latin typeface="Open Sans"/>
              <a:ea typeface="Open Sans"/>
              <a:cs typeface="Open Sans"/>
              <a:sym typeface="Open Sans"/>
            </a:endParaRPr>
          </a:p>
          <a:p>
            <a:pPr marL="342900" indent="-342900">
              <a:lnSpc>
                <a:spcPts val="2660"/>
              </a:lnSpc>
              <a:spcBef>
                <a:spcPct val="0"/>
              </a:spcBef>
              <a:buFontTx/>
              <a:buChar char="-"/>
            </a:pPr>
            <a:r>
              <a:rPr lang="en-US" dirty="0">
                <a:solidFill>
                  <a:schemeClr val="bg1"/>
                </a:solidFill>
                <a:latin typeface="Open Sans"/>
                <a:ea typeface="Open Sans"/>
                <a:cs typeface="Open Sans"/>
                <a:sym typeface="Open Sans"/>
              </a:rPr>
              <a:t>Word</a:t>
            </a:r>
          </a:p>
          <a:p>
            <a:pPr algn="l">
              <a:lnSpc>
                <a:spcPts val="2520"/>
              </a:lnSpc>
              <a:spcBef>
                <a:spcPct val="0"/>
              </a:spcBef>
            </a:pPr>
            <a:endParaRPr lang="en-US" sz="1800" dirty="0">
              <a:solidFill>
                <a:srgbClr val="FFFFFF"/>
              </a:solidFill>
              <a:latin typeface="Open Sans"/>
              <a:ea typeface="Open Sans"/>
              <a:cs typeface="Open Sans"/>
              <a:sym typeface="Open Sans"/>
            </a:endParaRPr>
          </a:p>
        </p:txBody>
      </p:sp>
      <p:sp>
        <p:nvSpPr>
          <p:cNvPr id="28" name="TextBox 28"/>
          <p:cNvSpPr txBox="1"/>
          <p:nvPr/>
        </p:nvSpPr>
        <p:spPr>
          <a:xfrm>
            <a:off x="1028700" y="1363179"/>
            <a:ext cx="9463964" cy="990449"/>
          </a:xfrm>
          <a:prstGeom prst="rect">
            <a:avLst/>
          </a:prstGeom>
        </p:spPr>
        <p:txBody>
          <a:bodyPr lIns="0" tIns="0" rIns="0" bIns="0" rtlCol="0" anchor="t">
            <a:spAutoFit/>
          </a:bodyPr>
          <a:lstStyle/>
          <a:p>
            <a:pPr algn="l">
              <a:lnSpc>
                <a:spcPts val="7499"/>
              </a:lnSpc>
            </a:pPr>
            <a:r>
              <a:rPr lang="en-US" sz="7499" b="1" dirty="0" err="1" smtClean="0">
                <a:solidFill>
                  <a:srgbClr val="0D346D"/>
                </a:solidFill>
                <a:latin typeface="Open Sans Bold Bold"/>
                <a:ea typeface="Open Sans Bold Bold"/>
                <a:cs typeface="Open Sans Bold Bold"/>
                <a:sym typeface="Open Sans Bold Bold"/>
              </a:rPr>
              <a:t>Nhóm</a:t>
            </a:r>
            <a:r>
              <a:rPr lang="en-US" sz="7499" b="1" dirty="0" smtClean="0">
                <a:solidFill>
                  <a:srgbClr val="0D346D"/>
                </a:solidFill>
                <a:latin typeface="Open Sans Bold Bold"/>
                <a:ea typeface="Open Sans Bold Bold"/>
                <a:cs typeface="Open Sans Bold Bold"/>
                <a:sym typeface="Open Sans Bold Bold"/>
              </a:rPr>
              <a:t> 2</a:t>
            </a:r>
            <a:endParaRPr lang="en-US" sz="7499" b="1" dirty="0">
              <a:solidFill>
                <a:srgbClr val="0D346D"/>
              </a:solidFill>
              <a:latin typeface="Open Sans Bold Bold"/>
              <a:ea typeface="Open Sans Bold Bold"/>
              <a:cs typeface="Open Sans Bold Bold"/>
              <a:sym typeface="Open Sans Bold Bold"/>
            </a:endParaRPr>
          </a:p>
        </p:txBody>
      </p:sp>
      <p:sp>
        <p:nvSpPr>
          <p:cNvPr id="29" name="TextBox 29"/>
          <p:cNvSpPr txBox="1"/>
          <p:nvPr/>
        </p:nvSpPr>
        <p:spPr>
          <a:xfrm>
            <a:off x="3250343" y="4352742"/>
            <a:ext cx="2980145" cy="396238"/>
          </a:xfrm>
          <a:prstGeom prst="rect">
            <a:avLst/>
          </a:prstGeom>
        </p:spPr>
        <p:txBody>
          <a:bodyPr lIns="0" tIns="0" rIns="0" bIns="0" rtlCol="0" anchor="t">
            <a:spAutoFit/>
          </a:bodyPr>
          <a:lstStyle/>
          <a:p>
            <a:pPr algn="l">
              <a:lnSpc>
                <a:spcPts val="3360"/>
              </a:lnSpc>
              <a:spcBef>
                <a:spcPct val="0"/>
              </a:spcBef>
            </a:pPr>
            <a:r>
              <a:rPr lang="en-US" sz="2400" b="1">
                <a:solidFill>
                  <a:srgbClr val="FFFFFF"/>
                </a:solidFill>
                <a:latin typeface="Open Sans Bold"/>
                <a:ea typeface="Open Sans Bold"/>
                <a:cs typeface="Open Sans Bold"/>
                <a:sym typeface="Open Sans Bold"/>
              </a:rPr>
              <a:t>TRẦN NGUYÊN SƠN</a:t>
            </a:r>
          </a:p>
        </p:txBody>
      </p:sp>
      <p:sp>
        <p:nvSpPr>
          <p:cNvPr id="30" name="TextBox 30"/>
          <p:cNvSpPr txBox="1"/>
          <p:nvPr/>
        </p:nvSpPr>
        <p:spPr>
          <a:xfrm>
            <a:off x="3428546" y="5400675"/>
            <a:ext cx="1948986" cy="692497"/>
          </a:xfrm>
          <a:prstGeom prst="rect">
            <a:avLst/>
          </a:prstGeom>
        </p:spPr>
        <p:txBody>
          <a:bodyPr lIns="0" tIns="0" rIns="0" bIns="0" rtlCol="0" anchor="t">
            <a:spAutoFit/>
          </a:bodyPr>
          <a:lstStyle/>
          <a:p>
            <a:pPr marL="342900" indent="-342900">
              <a:lnSpc>
                <a:spcPts val="2660"/>
              </a:lnSpc>
              <a:spcBef>
                <a:spcPct val="0"/>
              </a:spcBef>
              <a:buFontTx/>
              <a:buChar char="-"/>
            </a:pPr>
            <a:r>
              <a:rPr lang="en-US" dirty="0" err="1">
                <a:solidFill>
                  <a:schemeClr val="bg1"/>
                </a:solidFill>
                <a:latin typeface="Open Sans"/>
                <a:ea typeface="Open Sans"/>
                <a:cs typeface="Open Sans"/>
                <a:sym typeface="Open Sans"/>
              </a:rPr>
              <a:t>Figma</a:t>
            </a:r>
            <a:endParaRPr lang="en-US" dirty="0">
              <a:solidFill>
                <a:schemeClr val="bg1"/>
              </a:solidFill>
              <a:latin typeface="Open Sans"/>
              <a:ea typeface="Open Sans"/>
              <a:cs typeface="Open Sans"/>
              <a:sym typeface="Open Sans"/>
            </a:endParaRPr>
          </a:p>
          <a:p>
            <a:pPr marL="342900" indent="-342900">
              <a:lnSpc>
                <a:spcPts val="2660"/>
              </a:lnSpc>
              <a:spcBef>
                <a:spcPct val="0"/>
              </a:spcBef>
              <a:buFontTx/>
              <a:buChar char="-"/>
            </a:pPr>
            <a:r>
              <a:rPr lang="en-US" dirty="0">
                <a:solidFill>
                  <a:schemeClr val="bg1"/>
                </a:solidFill>
                <a:latin typeface="Open Sans"/>
                <a:ea typeface="Open Sans"/>
                <a:cs typeface="Open Sans"/>
                <a:sym typeface="Open Sans"/>
              </a:rPr>
              <a:t>Code </a:t>
            </a:r>
            <a:r>
              <a:rPr lang="en-US" dirty="0" err="1" smtClean="0">
                <a:solidFill>
                  <a:schemeClr val="bg1"/>
                </a:solidFill>
                <a:latin typeface="Open Sans"/>
                <a:ea typeface="Open Sans"/>
                <a:cs typeface="Open Sans"/>
                <a:sym typeface="Open Sans"/>
              </a:rPr>
              <a:t>phụ</a:t>
            </a:r>
            <a:endParaRPr lang="en-US" dirty="0">
              <a:solidFill>
                <a:schemeClr val="bg1"/>
              </a:solidFill>
              <a:latin typeface="Open Sans"/>
              <a:ea typeface="Open Sans"/>
              <a:cs typeface="Open Sans"/>
              <a:sym typeface="Open Sans"/>
            </a:endParaRPr>
          </a:p>
        </p:txBody>
      </p:sp>
      <p:grpSp>
        <p:nvGrpSpPr>
          <p:cNvPr id="31" name="Group 31"/>
          <p:cNvGrpSpPr/>
          <p:nvPr/>
        </p:nvGrpSpPr>
        <p:grpSpPr>
          <a:xfrm rot="-10800000">
            <a:off x="17831019" y="565977"/>
            <a:ext cx="1146206" cy="925447"/>
            <a:chOff x="0" y="0"/>
            <a:chExt cx="6350000" cy="5126990"/>
          </a:xfrm>
        </p:grpSpPr>
        <p:sp>
          <p:nvSpPr>
            <p:cNvPr id="32" name="Freeform 32"/>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33" name="Group 33"/>
          <p:cNvGrpSpPr/>
          <p:nvPr/>
        </p:nvGrpSpPr>
        <p:grpSpPr>
          <a:xfrm rot="-10800000">
            <a:off x="14477957" y="565977"/>
            <a:ext cx="1146206" cy="925447"/>
            <a:chOff x="0" y="0"/>
            <a:chExt cx="6350000" cy="5126990"/>
          </a:xfrm>
        </p:grpSpPr>
        <p:sp>
          <p:nvSpPr>
            <p:cNvPr id="34" name="Freeform 34"/>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35" name="Group 35"/>
          <p:cNvGrpSpPr/>
          <p:nvPr/>
        </p:nvGrpSpPr>
        <p:grpSpPr>
          <a:xfrm rot="-10800000">
            <a:off x="17003417" y="565977"/>
            <a:ext cx="1146206" cy="925447"/>
            <a:chOff x="0" y="0"/>
            <a:chExt cx="6350000" cy="5126990"/>
          </a:xfrm>
        </p:grpSpPr>
        <p:sp>
          <p:nvSpPr>
            <p:cNvPr id="36" name="Freeform 36"/>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37" name="Group 37"/>
          <p:cNvGrpSpPr/>
          <p:nvPr/>
        </p:nvGrpSpPr>
        <p:grpSpPr>
          <a:xfrm rot="-10800000">
            <a:off x="13650355" y="565977"/>
            <a:ext cx="1146206" cy="925447"/>
            <a:chOff x="0" y="0"/>
            <a:chExt cx="6350000" cy="5126990"/>
          </a:xfrm>
        </p:grpSpPr>
        <p:sp>
          <p:nvSpPr>
            <p:cNvPr id="38" name="Freeform 38"/>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39" name="Group 39"/>
          <p:cNvGrpSpPr/>
          <p:nvPr/>
        </p:nvGrpSpPr>
        <p:grpSpPr>
          <a:xfrm rot="-10800000">
            <a:off x="16155857" y="565977"/>
            <a:ext cx="1146206" cy="925447"/>
            <a:chOff x="0" y="0"/>
            <a:chExt cx="6350000" cy="5126990"/>
          </a:xfrm>
        </p:grpSpPr>
        <p:sp>
          <p:nvSpPr>
            <p:cNvPr id="40" name="Freeform 40"/>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41" name="Group 41"/>
          <p:cNvGrpSpPr/>
          <p:nvPr/>
        </p:nvGrpSpPr>
        <p:grpSpPr>
          <a:xfrm rot="-10800000">
            <a:off x="15322303" y="565977"/>
            <a:ext cx="1146206" cy="925447"/>
            <a:chOff x="0" y="0"/>
            <a:chExt cx="6350000" cy="5126990"/>
          </a:xfrm>
        </p:grpSpPr>
        <p:sp>
          <p:nvSpPr>
            <p:cNvPr id="42" name="Freeform 42"/>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373434"/>
            </a:solidFill>
          </p:spPr>
        </p:sp>
      </p:grpSp>
      <p:grpSp>
        <p:nvGrpSpPr>
          <p:cNvPr id="43" name="Group 43"/>
          <p:cNvGrpSpPr/>
          <p:nvPr/>
        </p:nvGrpSpPr>
        <p:grpSpPr>
          <a:xfrm>
            <a:off x="238815" y="48601"/>
            <a:ext cx="3928371" cy="887431"/>
            <a:chOff x="0" y="0"/>
            <a:chExt cx="1135596" cy="256535"/>
          </a:xfrm>
        </p:grpSpPr>
        <p:sp>
          <p:nvSpPr>
            <p:cNvPr id="44" name="Freeform 44"/>
            <p:cNvSpPr/>
            <p:nvPr/>
          </p:nvSpPr>
          <p:spPr>
            <a:xfrm>
              <a:off x="0" y="0"/>
              <a:ext cx="1135596" cy="256535"/>
            </a:xfrm>
            <a:custGeom>
              <a:avLst/>
              <a:gdLst/>
              <a:ahLst/>
              <a:cxnLst/>
              <a:rect l="l" t="t" r="r" b="b"/>
              <a:pathLst>
                <a:path w="1135596" h="256535">
                  <a:moveTo>
                    <a:pt x="98539" y="0"/>
                  </a:moveTo>
                  <a:lnTo>
                    <a:pt x="1037058" y="0"/>
                  </a:lnTo>
                  <a:cubicBezTo>
                    <a:pt x="1091479" y="0"/>
                    <a:pt x="1135596" y="44117"/>
                    <a:pt x="1135596" y="98539"/>
                  </a:cubicBezTo>
                  <a:lnTo>
                    <a:pt x="1135596" y="157996"/>
                  </a:lnTo>
                  <a:cubicBezTo>
                    <a:pt x="1135596" y="184130"/>
                    <a:pt x="1125215" y="209194"/>
                    <a:pt x="1106735" y="227673"/>
                  </a:cubicBezTo>
                  <a:cubicBezTo>
                    <a:pt x="1088255" y="246153"/>
                    <a:pt x="1063192" y="256535"/>
                    <a:pt x="1037058" y="256535"/>
                  </a:cubicBezTo>
                  <a:lnTo>
                    <a:pt x="98539" y="256535"/>
                  </a:lnTo>
                  <a:cubicBezTo>
                    <a:pt x="44117" y="256535"/>
                    <a:pt x="0" y="212417"/>
                    <a:pt x="0" y="157996"/>
                  </a:cubicBezTo>
                  <a:lnTo>
                    <a:pt x="0" y="98539"/>
                  </a:lnTo>
                  <a:cubicBezTo>
                    <a:pt x="0" y="72404"/>
                    <a:pt x="10382" y="47341"/>
                    <a:pt x="28861" y="28861"/>
                  </a:cubicBezTo>
                  <a:cubicBezTo>
                    <a:pt x="47341" y="10382"/>
                    <a:pt x="72404" y="0"/>
                    <a:pt x="98539" y="0"/>
                  </a:cubicBezTo>
                  <a:close/>
                </a:path>
              </a:pathLst>
            </a:custGeom>
            <a:solidFill>
              <a:srgbClr val="FF9F1C"/>
            </a:solidFill>
            <a:ln w="57150" cap="rnd">
              <a:solidFill>
                <a:srgbClr val="1C1C1C"/>
              </a:solidFill>
              <a:prstDash val="solid"/>
              <a:round/>
            </a:ln>
          </p:spPr>
        </p:sp>
        <p:sp>
          <p:nvSpPr>
            <p:cNvPr id="45" name="TextBox 45"/>
            <p:cNvSpPr txBox="1"/>
            <p:nvPr/>
          </p:nvSpPr>
          <p:spPr>
            <a:xfrm>
              <a:off x="0" y="-38100"/>
              <a:ext cx="1135596" cy="294635"/>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46"/>
          <p:cNvSpPr/>
          <p:nvPr/>
        </p:nvSpPr>
        <p:spPr>
          <a:xfrm>
            <a:off x="464584" y="121181"/>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7"/>
            <a:stretch>
              <a:fillRect/>
            </a:stretch>
          </a:blipFill>
        </p:spPr>
      </p:sp>
      <p:sp>
        <p:nvSpPr>
          <p:cNvPr id="47" name="TextBox 47"/>
          <p:cNvSpPr txBox="1"/>
          <p:nvPr/>
        </p:nvSpPr>
        <p:spPr>
          <a:xfrm>
            <a:off x="1206853" y="401723"/>
            <a:ext cx="2845814" cy="219286"/>
          </a:xfrm>
          <a:prstGeom prst="rect">
            <a:avLst/>
          </a:prstGeom>
        </p:spPr>
        <p:txBody>
          <a:bodyPr lIns="0" tIns="0" rIns="0" bIns="0" rtlCol="0" anchor="t">
            <a:spAutoFit/>
          </a:bodyPr>
          <a:lstStyle/>
          <a:p>
            <a:pPr algn="l">
              <a:lnSpc>
                <a:spcPts val="1705"/>
              </a:lnSpc>
            </a:pPr>
            <a:r>
              <a:rPr lang="en-US" sz="1705"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14086012" y="1133684"/>
            <a:ext cx="1005006" cy="811442"/>
            <a:chOff x="0" y="0"/>
            <a:chExt cx="6350000" cy="5126990"/>
          </a:xfrm>
        </p:grpSpPr>
        <p:sp>
          <p:nvSpPr>
            <p:cNvPr id="3" name="Freeform 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4" name="Group 4"/>
          <p:cNvGrpSpPr/>
          <p:nvPr/>
        </p:nvGrpSpPr>
        <p:grpSpPr>
          <a:xfrm>
            <a:off x="17026013" y="1133684"/>
            <a:ext cx="1005006" cy="811442"/>
            <a:chOff x="0" y="0"/>
            <a:chExt cx="6350000" cy="5126990"/>
          </a:xfrm>
        </p:grpSpPr>
        <p:sp>
          <p:nvSpPr>
            <p:cNvPr id="5" name="Freeform 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6" name="Group 6"/>
          <p:cNvGrpSpPr/>
          <p:nvPr/>
        </p:nvGrpSpPr>
        <p:grpSpPr>
          <a:xfrm>
            <a:off x="14811662" y="1133684"/>
            <a:ext cx="1005006" cy="811442"/>
            <a:chOff x="0" y="0"/>
            <a:chExt cx="6350000" cy="5126990"/>
          </a:xfrm>
        </p:grpSpPr>
        <p:sp>
          <p:nvSpPr>
            <p:cNvPr id="7" name="Freeform 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8" name="Group 8"/>
          <p:cNvGrpSpPr/>
          <p:nvPr/>
        </p:nvGrpSpPr>
        <p:grpSpPr>
          <a:xfrm>
            <a:off x="17751663" y="1133684"/>
            <a:ext cx="1005006" cy="811442"/>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a:off x="15554812" y="1133684"/>
            <a:ext cx="1005006" cy="811442"/>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a:off x="16285681" y="1133684"/>
            <a:ext cx="1005006" cy="811442"/>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14" name="AutoShape 14"/>
          <p:cNvSpPr/>
          <p:nvPr/>
        </p:nvSpPr>
        <p:spPr>
          <a:xfrm>
            <a:off x="1028700" y="7566049"/>
            <a:ext cx="5216011" cy="0"/>
          </a:xfrm>
          <a:prstGeom prst="line">
            <a:avLst/>
          </a:prstGeom>
          <a:ln w="9525" cap="flat">
            <a:solidFill>
              <a:srgbClr val="FF9F1C"/>
            </a:solidFill>
            <a:prstDash val="solid"/>
            <a:headEnd type="none" w="sm" len="sm"/>
            <a:tailEnd type="none" w="sm" len="sm"/>
          </a:ln>
        </p:spPr>
      </p:sp>
      <p:sp>
        <p:nvSpPr>
          <p:cNvPr id="15" name="AutoShape 15"/>
          <p:cNvSpPr/>
          <p:nvPr/>
        </p:nvSpPr>
        <p:spPr>
          <a:xfrm flipV="1">
            <a:off x="1003644" y="7566049"/>
            <a:ext cx="0" cy="1438181"/>
          </a:xfrm>
          <a:prstGeom prst="line">
            <a:avLst/>
          </a:prstGeom>
          <a:ln w="9525" cap="flat">
            <a:solidFill>
              <a:srgbClr val="FF9F1C"/>
            </a:solidFill>
            <a:prstDash val="solid"/>
            <a:headEnd type="none" w="sm" len="sm"/>
            <a:tailEnd type="none" w="sm" len="sm"/>
          </a:ln>
        </p:spPr>
      </p:sp>
      <p:sp>
        <p:nvSpPr>
          <p:cNvPr id="16" name="AutoShape 16"/>
          <p:cNvSpPr/>
          <p:nvPr/>
        </p:nvSpPr>
        <p:spPr>
          <a:xfrm flipV="1">
            <a:off x="6219655" y="7570812"/>
            <a:ext cx="0" cy="1438181"/>
          </a:xfrm>
          <a:prstGeom prst="line">
            <a:avLst/>
          </a:prstGeom>
          <a:ln w="9525" cap="flat">
            <a:solidFill>
              <a:srgbClr val="FF9F1C"/>
            </a:solidFill>
            <a:prstDash val="solid"/>
            <a:headEnd type="none" w="sm" len="sm"/>
            <a:tailEnd type="none" w="sm" len="sm"/>
          </a:ln>
        </p:spPr>
      </p:sp>
      <p:sp>
        <p:nvSpPr>
          <p:cNvPr id="17" name="AutoShape 17"/>
          <p:cNvSpPr/>
          <p:nvPr/>
        </p:nvSpPr>
        <p:spPr>
          <a:xfrm>
            <a:off x="1008407" y="9008993"/>
            <a:ext cx="5216011" cy="0"/>
          </a:xfrm>
          <a:prstGeom prst="line">
            <a:avLst/>
          </a:prstGeom>
          <a:ln w="9525" cap="flat">
            <a:solidFill>
              <a:srgbClr val="FF9F1C"/>
            </a:solidFill>
            <a:prstDash val="solid"/>
            <a:headEnd type="none" w="sm" len="sm"/>
            <a:tailEnd type="none" w="sm" len="sm"/>
          </a:ln>
        </p:spPr>
      </p:sp>
      <p:sp>
        <p:nvSpPr>
          <p:cNvPr id="18" name="Freeform 18"/>
          <p:cNvSpPr/>
          <p:nvPr/>
        </p:nvSpPr>
        <p:spPr>
          <a:xfrm>
            <a:off x="8898591" y="2570193"/>
            <a:ext cx="9389409" cy="6540506"/>
          </a:xfrm>
          <a:custGeom>
            <a:avLst/>
            <a:gdLst/>
            <a:ahLst/>
            <a:cxnLst/>
            <a:rect l="l" t="t" r="r" b="b"/>
            <a:pathLst>
              <a:path w="9389409" h="6540506">
                <a:moveTo>
                  <a:pt x="0" y="0"/>
                </a:moveTo>
                <a:lnTo>
                  <a:pt x="9389409" y="0"/>
                </a:lnTo>
                <a:lnTo>
                  <a:pt x="9389409" y="6540507"/>
                </a:lnTo>
                <a:lnTo>
                  <a:pt x="0" y="6540507"/>
                </a:lnTo>
                <a:lnTo>
                  <a:pt x="0" y="0"/>
                </a:lnTo>
                <a:close/>
              </a:path>
            </a:pathLst>
          </a:custGeom>
          <a:blipFill>
            <a:blip r:embed="rId2"/>
            <a:stretch>
              <a:fillRect t="-971" b="-971"/>
            </a:stretch>
          </a:blipFill>
        </p:spPr>
      </p:sp>
      <p:sp>
        <p:nvSpPr>
          <p:cNvPr id="19" name="TextBox 19"/>
          <p:cNvSpPr txBox="1"/>
          <p:nvPr/>
        </p:nvSpPr>
        <p:spPr>
          <a:xfrm>
            <a:off x="172961" y="3348178"/>
            <a:ext cx="8857025" cy="1008625"/>
          </a:xfrm>
          <a:prstGeom prst="rect">
            <a:avLst/>
          </a:prstGeom>
        </p:spPr>
        <p:txBody>
          <a:bodyPr lIns="0" tIns="0" rIns="0" bIns="0" rtlCol="0" anchor="t">
            <a:spAutoFit/>
          </a:bodyPr>
          <a:lstStyle/>
          <a:p>
            <a:pPr algn="l">
              <a:lnSpc>
                <a:spcPts val="7603"/>
              </a:lnSpc>
            </a:pPr>
            <a:r>
              <a:rPr lang="en-US" sz="7603">
                <a:solidFill>
                  <a:srgbClr val="FF9F1C"/>
                </a:solidFill>
                <a:latin typeface="Open Sans Bold"/>
                <a:ea typeface="Open Sans Bold"/>
                <a:cs typeface="Open Sans Bold"/>
                <a:sym typeface="Open Sans Bold"/>
              </a:rPr>
              <a:t>WEB BÁN XE ĐIỆN </a:t>
            </a:r>
          </a:p>
        </p:txBody>
      </p:sp>
      <p:sp>
        <p:nvSpPr>
          <p:cNvPr id="20" name="TextBox 20"/>
          <p:cNvSpPr txBox="1"/>
          <p:nvPr/>
        </p:nvSpPr>
        <p:spPr>
          <a:xfrm>
            <a:off x="631205" y="1720768"/>
            <a:ext cx="8954852" cy="716268"/>
          </a:xfrm>
          <a:prstGeom prst="rect">
            <a:avLst/>
          </a:prstGeom>
        </p:spPr>
        <p:txBody>
          <a:bodyPr lIns="0" tIns="0" rIns="0" bIns="0" rtlCol="0" anchor="t">
            <a:spAutoFit/>
          </a:bodyPr>
          <a:lstStyle/>
          <a:p>
            <a:pPr algn="l">
              <a:lnSpc>
                <a:spcPts val="5904"/>
              </a:lnSpc>
              <a:spcBef>
                <a:spcPct val="0"/>
              </a:spcBef>
            </a:pPr>
            <a:r>
              <a:rPr lang="en-US" sz="4217">
                <a:solidFill>
                  <a:srgbClr val="FFFFFF"/>
                </a:solidFill>
                <a:latin typeface="Open Sans Bold"/>
                <a:ea typeface="Open Sans Bold"/>
                <a:cs typeface="Open Sans Bold"/>
                <a:sym typeface="Open Sans Bold"/>
              </a:rPr>
              <a:t>ĐỒ ÁN LẬP TRÌNH WEB </a:t>
            </a:r>
          </a:p>
        </p:txBody>
      </p:sp>
      <p:sp>
        <p:nvSpPr>
          <p:cNvPr id="21" name="TextBox 21"/>
          <p:cNvSpPr txBox="1"/>
          <p:nvPr/>
        </p:nvSpPr>
        <p:spPr>
          <a:xfrm>
            <a:off x="1786198" y="7883763"/>
            <a:ext cx="3650903" cy="691215"/>
          </a:xfrm>
          <a:prstGeom prst="rect">
            <a:avLst/>
          </a:prstGeom>
        </p:spPr>
        <p:txBody>
          <a:bodyPr lIns="0" tIns="0" rIns="0" bIns="0" rtlCol="0" anchor="t">
            <a:spAutoFit/>
          </a:bodyPr>
          <a:lstStyle/>
          <a:p>
            <a:pPr algn="ctr">
              <a:lnSpc>
                <a:spcPts val="5878"/>
              </a:lnSpc>
              <a:spcBef>
                <a:spcPct val="0"/>
              </a:spcBef>
            </a:pPr>
            <a:r>
              <a:rPr lang="en-US" sz="4198" dirty="0">
                <a:solidFill>
                  <a:schemeClr val="bg1"/>
                </a:solidFill>
                <a:latin typeface="Open Sauce"/>
                <a:ea typeface="Open Sauce"/>
                <a:cs typeface="Open Sauce"/>
                <a:sym typeface="Open Sauce"/>
              </a:rPr>
              <a:t>NHÓM 2 LT04</a:t>
            </a:r>
          </a:p>
        </p:txBody>
      </p:sp>
      <p:sp>
        <p:nvSpPr>
          <p:cNvPr id="22" name="TextBox 22"/>
          <p:cNvSpPr txBox="1"/>
          <p:nvPr/>
        </p:nvSpPr>
        <p:spPr>
          <a:xfrm>
            <a:off x="631205" y="5042603"/>
            <a:ext cx="7378094" cy="1732102"/>
          </a:xfrm>
          <a:prstGeom prst="rect">
            <a:avLst/>
          </a:prstGeom>
        </p:spPr>
        <p:txBody>
          <a:bodyPr lIns="0" tIns="0" rIns="0" bIns="0" rtlCol="0" anchor="t">
            <a:spAutoFit/>
          </a:bodyPr>
          <a:lstStyle/>
          <a:p>
            <a:pPr algn="ctr">
              <a:lnSpc>
                <a:spcPts val="6904"/>
              </a:lnSpc>
              <a:spcBef>
                <a:spcPct val="0"/>
              </a:spcBef>
            </a:pPr>
            <a:r>
              <a:rPr lang="en-US" sz="4931">
                <a:solidFill>
                  <a:srgbClr val="FFFFFF"/>
                </a:solidFill>
                <a:latin typeface="Paytone One"/>
                <a:ea typeface="Paytone One"/>
                <a:cs typeface="Paytone One"/>
                <a:sym typeface="Paytone One"/>
              </a:rPr>
              <a:t>"Sạc một lần, đi muôn nơi."</a:t>
            </a:r>
          </a:p>
        </p:txBody>
      </p:sp>
      <p:grpSp>
        <p:nvGrpSpPr>
          <p:cNvPr id="23" name="Group 23"/>
          <p:cNvGrpSpPr/>
          <p:nvPr/>
        </p:nvGrpSpPr>
        <p:grpSpPr>
          <a:xfrm>
            <a:off x="842631" y="48113"/>
            <a:ext cx="4645177" cy="980587"/>
            <a:chOff x="0" y="0"/>
            <a:chExt cx="1342807" cy="283464"/>
          </a:xfrm>
        </p:grpSpPr>
        <p:sp>
          <p:nvSpPr>
            <p:cNvPr id="24" name="Freeform 24"/>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25" name="TextBox 25"/>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1146626" y="157639"/>
            <a:ext cx="669224" cy="669224"/>
          </a:xfrm>
          <a:custGeom>
            <a:avLst/>
            <a:gdLst/>
            <a:ahLst/>
            <a:cxnLst/>
            <a:rect l="l" t="t" r="r" b="b"/>
            <a:pathLst>
              <a:path w="669224" h="669224">
                <a:moveTo>
                  <a:pt x="0" y="0"/>
                </a:moveTo>
                <a:lnTo>
                  <a:pt x="669224" y="0"/>
                </a:lnTo>
                <a:lnTo>
                  <a:pt x="669224" y="669224"/>
                </a:lnTo>
                <a:lnTo>
                  <a:pt x="0" y="669224"/>
                </a:lnTo>
                <a:lnTo>
                  <a:pt x="0" y="0"/>
                </a:lnTo>
                <a:close/>
              </a:path>
            </a:pathLst>
          </a:custGeom>
          <a:blipFill>
            <a:blip r:embed="rId3"/>
            <a:stretch>
              <a:fillRect/>
            </a:stretch>
          </a:blipFill>
        </p:spPr>
      </p:sp>
      <p:sp>
        <p:nvSpPr>
          <p:cNvPr id="27" name="TextBox 27"/>
          <p:cNvSpPr txBox="1"/>
          <p:nvPr/>
        </p:nvSpPr>
        <p:spPr>
          <a:xfrm>
            <a:off x="1815850" y="364298"/>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img.tripi.vn/cdn-cgi/image/width=700,height=700/https:/gcs.tripi.vn/public-tripi/tripi-feed/img/474095cnB/hinh-slide-thuyet-trinh-an-tuong_1059465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 y="266700"/>
            <a:ext cx="18273074" cy="986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651209"/>
      </p:ext>
    </p:extLst>
  </p:cSld>
  <p:clrMapOvr>
    <a:masterClrMapping/>
  </p:clrMapOvr>
  <mc:AlternateContent xmlns:mc="http://schemas.openxmlformats.org/markup-compatibility/2006">
    <mc:Choice xmlns:p14="http://schemas.microsoft.com/office/powerpoint/2010/main" Requires="p14">
      <p:transition spd="slow" p14:dur="1500">
        <p14:window dir="vert"/>
        <p:sndAc>
          <p:stSnd>
            <p:snd r:embed="rId2" name="applause.wav"/>
          </p:stSnd>
        </p:sndAc>
      </p:transition>
    </mc:Choice>
    <mc:Fallback>
      <p:transition spd="slow">
        <p:fade/>
        <p:sndAc>
          <p:stSnd>
            <p:snd r:embed="rId2" name="applause.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7783" y="5475126"/>
            <a:ext cx="10750217" cy="4933207"/>
            <a:chOff x="0" y="0"/>
            <a:chExt cx="2831333" cy="1299281"/>
          </a:xfrm>
        </p:grpSpPr>
        <p:sp>
          <p:nvSpPr>
            <p:cNvPr id="3" name="Freeform 3"/>
            <p:cNvSpPr/>
            <p:nvPr/>
          </p:nvSpPr>
          <p:spPr>
            <a:xfrm>
              <a:off x="0" y="0"/>
              <a:ext cx="2831333" cy="1299281"/>
            </a:xfrm>
            <a:custGeom>
              <a:avLst/>
              <a:gdLst/>
              <a:ahLst/>
              <a:cxnLst/>
              <a:rect l="l" t="t" r="r" b="b"/>
              <a:pathLst>
                <a:path w="2831333" h="1299281">
                  <a:moveTo>
                    <a:pt x="0" y="0"/>
                  </a:moveTo>
                  <a:lnTo>
                    <a:pt x="2831333" y="0"/>
                  </a:lnTo>
                  <a:lnTo>
                    <a:pt x="2831333" y="1299281"/>
                  </a:lnTo>
                  <a:lnTo>
                    <a:pt x="0" y="1299281"/>
                  </a:lnTo>
                  <a:close/>
                </a:path>
              </a:pathLst>
            </a:custGeom>
            <a:solidFill>
              <a:srgbClr val="373434"/>
            </a:solidFill>
          </p:spPr>
        </p:sp>
        <p:sp>
          <p:nvSpPr>
            <p:cNvPr id="4" name="TextBox 4"/>
            <p:cNvSpPr txBox="1"/>
            <p:nvPr/>
          </p:nvSpPr>
          <p:spPr>
            <a:xfrm>
              <a:off x="0" y="-57150"/>
              <a:ext cx="2831333" cy="1356431"/>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5330853" y="-1518343"/>
            <a:ext cx="3099884" cy="2738423"/>
            <a:chOff x="0" y="0"/>
            <a:chExt cx="816430" cy="721231"/>
          </a:xfrm>
        </p:grpSpPr>
        <p:sp>
          <p:nvSpPr>
            <p:cNvPr id="6" name="Freeform 6"/>
            <p:cNvSpPr/>
            <p:nvPr/>
          </p:nvSpPr>
          <p:spPr>
            <a:xfrm>
              <a:off x="0" y="0"/>
              <a:ext cx="816430" cy="721231"/>
            </a:xfrm>
            <a:custGeom>
              <a:avLst/>
              <a:gdLst/>
              <a:ahLst/>
              <a:cxnLst/>
              <a:rect l="l" t="t" r="r" b="b"/>
              <a:pathLst>
                <a:path w="816430" h="721231">
                  <a:moveTo>
                    <a:pt x="0" y="0"/>
                  </a:moveTo>
                  <a:lnTo>
                    <a:pt x="816430" y="0"/>
                  </a:lnTo>
                  <a:lnTo>
                    <a:pt x="816430" y="721231"/>
                  </a:lnTo>
                  <a:lnTo>
                    <a:pt x="0" y="721231"/>
                  </a:lnTo>
                  <a:close/>
                </a:path>
              </a:pathLst>
            </a:custGeom>
            <a:solidFill>
              <a:srgbClr val="0D346D"/>
            </a:solidFill>
          </p:spPr>
        </p:sp>
        <p:sp>
          <p:nvSpPr>
            <p:cNvPr id="7" name="TextBox 7"/>
            <p:cNvSpPr txBox="1"/>
            <p:nvPr/>
          </p:nvSpPr>
          <p:spPr>
            <a:xfrm>
              <a:off x="0" y="-57150"/>
              <a:ext cx="816430" cy="778381"/>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9033725" y="1671298"/>
            <a:ext cx="9254275" cy="6386019"/>
            <a:chOff x="0" y="0"/>
            <a:chExt cx="12339033" cy="8514693"/>
          </a:xfrm>
        </p:grpSpPr>
        <p:pic>
          <p:nvPicPr>
            <p:cNvPr id="9" name="Picture 9"/>
            <p:cNvPicPr>
              <a:picLocks noChangeAspect="1"/>
            </p:cNvPicPr>
            <p:nvPr/>
          </p:nvPicPr>
          <p:blipFill>
            <a:blip r:embed="rId2"/>
            <a:srcRect l="6054" t="4199" r="1706" b="443"/>
            <a:stretch>
              <a:fillRect/>
            </a:stretch>
          </p:blipFill>
          <p:spPr>
            <a:xfrm>
              <a:off x="0" y="0"/>
              <a:ext cx="12339033" cy="8514693"/>
            </a:xfrm>
            <a:prstGeom prst="rect">
              <a:avLst/>
            </a:prstGeom>
          </p:spPr>
        </p:pic>
      </p:grpSp>
      <p:sp>
        <p:nvSpPr>
          <p:cNvPr id="10" name="Freeform 10"/>
          <p:cNvSpPr/>
          <p:nvPr/>
        </p:nvSpPr>
        <p:spPr>
          <a:xfrm>
            <a:off x="6322113" y="9126147"/>
            <a:ext cx="2711611" cy="517671"/>
          </a:xfrm>
          <a:custGeom>
            <a:avLst/>
            <a:gdLst/>
            <a:ahLst/>
            <a:cxnLst/>
            <a:rect l="l" t="t" r="r" b="b"/>
            <a:pathLst>
              <a:path w="2711611" h="517671">
                <a:moveTo>
                  <a:pt x="0" y="0"/>
                </a:moveTo>
                <a:lnTo>
                  <a:pt x="2711612" y="0"/>
                </a:lnTo>
                <a:lnTo>
                  <a:pt x="2711612" y="517671"/>
                </a:lnTo>
                <a:lnTo>
                  <a:pt x="0" y="5176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5819554" y="511029"/>
            <a:ext cx="2711611" cy="517671"/>
          </a:xfrm>
          <a:custGeom>
            <a:avLst/>
            <a:gdLst/>
            <a:ahLst/>
            <a:cxnLst/>
            <a:rect l="l" t="t" r="r" b="b"/>
            <a:pathLst>
              <a:path w="2711611" h="517671">
                <a:moveTo>
                  <a:pt x="0" y="0"/>
                </a:moveTo>
                <a:lnTo>
                  <a:pt x="2711611" y="0"/>
                </a:lnTo>
                <a:lnTo>
                  <a:pt x="2711611" y="517671"/>
                </a:lnTo>
                <a:lnTo>
                  <a:pt x="0" y="5176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2" name="Group 12"/>
          <p:cNvGrpSpPr/>
          <p:nvPr/>
        </p:nvGrpSpPr>
        <p:grpSpPr>
          <a:xfrm>
            <a:off x="560445" y="86607"/>
            <a:ext cx="4645177" cy="980587"/>
            <a:chOff x="0" y="0"/>
            <a:chExt cx="1342807" cy="283464"/>
          </a:xfrm>
        </p:grpSpPr>
        <p:sp>
          <p:nvSpPr>
            <p:cNvPr id="13" name="Freeform 13"/>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14" name="TextBox 14"/>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64440" y="176417"/>
            <a:ext cx="669224" cy="669224"/>
          </a:xfrm>
          <a:custGeom>
            <a:avLst/>
            <a:gdLst/>
            <a:ahLst/>
            <a:cxnLst/>
            <a:rect l="l" t="t" r="r" b="b"/>
            <a:pathLst>
              <a:path w="669224" h="669224">
                <a:moveTo>
                  <a:pt x="0" y="0"/>
                </a:moveTo>
                <a:lnTo>
                  <a:pt x="669224" y="0"/>
                </a:lnTo>
                <a:lnTo>
                  <a:pt x="669224" y="669224"/>
                </a:lnTo>
                <a:lnTo>
                  <a:pt x="0" y="669224"/>
                </a:lnTo>
                <a:lnTo>
                  <a:pt x="0" y="0"/>
                </a:lnTo>
                <a:close/>
              </a:path>
            </a:pathLst>
          </a:custGeom>
          <a:blipFill>
            <a:blip r:embed="rId5"/>
            <a:stretch>
              <a:fillRect/>
            </a:stretch>
          </a:blipFill>
        </p:spPr>
      </p:sp>
      <p:sp>
        <p:nvSpPr>
          <p:cNvPr id="16" name="TextBox 16"/>
          <p:cNvSpPr txBox="1"/>
          <p:nvPr/>
        </p:nvSpPr>
        <p:spPr>
          <a:xfrm>
            <a:off x="5768575" y="229482"/>
            <a:ext cx="7892288" cy="990597"/>
          </a:xfrm>
          <a:prstGeom prst="rect">
            <a:avLst/>
          </a:prstGeom>
        </p:spPr>
        <p:txBody>
          <a:bodyPr lIns="0" tIns="0" rIns="0" bIns="0" rtlCol="0" anchor="t">
            <a:spAutoFit/>
          </a:bodyPr>
          <a:lstStyle/>
          <a:p>
            <a:pPr algn="l">
              <a:lnSpc>
                <a:spcPts val="7499"/>
              </a:lnSpc>
            </a:pPr>
            <a:r>
              <a:rPr lang="en-US" sz="7499" b="1" dirty="0" smtClean="0">
                <a:solidFill>
                  <a:srgbClr val="0D346D"/>
                </a:solidFill>
                <a:latin typeface="Open Sans Bold Bold"/>
                <a:ea typeface="Open Sans Bold Bold"/>
                <a:cs typeface="Open Sans Bold Bold"/>
                <a:sym typeface="Open Sans Bold Bold"/>
              </a:rPr>
              <a:t>GIỚI THIỆU</a:t>
            </a:r>
            <a:endParaRPr lang="en-US" sz="7499" b="1" dirty="0">
              <a:solidFill>
                <a:srgbClr val="0D346D"/>
              </a:solidFill>
              <a:latin typeface="Open Sans Bold Bold"/>
              <a:ea typeface="Open Sans Bold Bold"/>
              <a:cs typeface="Open Sans Bold Bold"/>
              <a:sym typeface="Open Sans Bold Bold"/>
            </a:endParaRPr>
          </a:p>
        </p:txBody>
      </p:sp>
      <p:sp>
        <p:nvSpPr>
          <p:cNvPr id="17" name="TextBox 17"/>
          <p:cNvSpPr txBox="1"/>
          <p:nvPr/>
        </p:nvSpPr>
        <p:spPr>
          <a:xfrm>
            <a:off x="290881" y="2487228"/>
            <a:ext cx="7246902" cy="5944034"/>
          </a:xfrm>
          <a:prstGeom prst="rect">
            <a:avLst/>
          </a:prstGeom>
        </p:spPr>
        <p:txBody>
          <a:bodyPr lIns="0" tIns="0" rIns="0" bIns="0" rtlCol="0" anchor="t">
            <a:spAutoFit/>
          </a:bodyPr>
          <a:lstStyle/>
          <a:p>
            <a:pPr algn="ctr">
              <a:lnSpc>
                <a:spcPts val="5273"/>
              </a:lnSpc>
            </a:pPr>
            <a:r>
              <a:rPr lang="en-US" sz="3767">
                <a:solidFill>
                  <a:srgbClr val="373434"/>
                </a:solidFill>
                <a:latin typeface="Open Sans Bold"/>
                <a:ea typeface="Open Sans Bold"/>
                <a:cs typeface="Open Sans Bold"/>
                <a:sym typeface="Open Sans Bold"/>
              </a:rPr>
              <a:t>Chào mừng bạn đến với bài thuyết trình về trang web bán xe máy điện của chúng tôi. Chúng tôi sẽ khám phá các tính năng, lợi ích và công nghệ đằng sau trang web này, cũng như chiến lược marketing và phát triển tương lai.</a:t>
            </a:r>
          </a:p>
          <a:p>
            <a:pPr algn="ctr">
              <a:lnSpc>
                <a:spcPts val="5273"/>
              </a:lnSpc>
              <a:spcBef>
                <a:spcPct val="0"/>
              </a:spcBef>
            </a:pPr>
            <a:endParaRPr lang="en-US" sz="3767">
              <a:solidFill>
                <a:srgbClr val="373434"/>
              </a:solidFill>
              <a:latin typeface="Open Sans Bold"/>
              <a:ea typeface="Open Sans Bold"/>
              <a:cs typeface="Open Sans Bold"/>
              <a:sym typeface="Open Sans Bold"/>
            </a:endParaRPr>
          </a:p>
        </p:txBody>
      </p:sp>
      <p:sp>
        <p:nvSpPr>
          <p:cNvPr id="18" name="TextBox 18"/>
          <p:cNvSpPr txBox="1"/>
          <p:nvPr/>
        </p:nvSpPr>
        <p:spPr>
          <a:xfrm>
            <a:off x="1533664" y="448948"/>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343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7079" y="4531550"/>
            <a:ext cx="8736975" cy="8831982"/>
            <a:chOff x="0" y="0"/>
            <a:chExt cx="5956300" cy="6021070"/>
          </a:xfrm>
        </p:grpSpPr>
        <p:sp>
          <p:nvSpPr>
            <p:cNvPr id="3" name="Freeform 3"/>
            <p:cNvSpPr/>
            <p:nvPr/>
          </p:nvSpPr>
          <p:spPr>
            <a:xfrm>
              <a:off x="0" y="0"/>
              <a:ext cx="5956300" cy="6021070"/>
            </a:xfrm>
            <a:custGeom>
              <a:avLst/>
              <a:gdLst/>
              <a:ahLst/>
              <a:cxnLst/>
              <a:rect l="l" t="t" r="r" b="b"/>
              <a:pathLst>
                <a:path w="5956300" h="6021070">
                  <a:moveTo>
                    <a:pt x="692150" y="6021070"/>
                  </a:moveTo>
                  <a:lnTo>
                    <a:pt x="0" y="0"/>
                  </a:lnTo>
                  <a:lnTo>
                    <a:pt x="5264150" y="0"/>
                  </a:lnTo>
                  <a:lnTo>
                    <a:pt x="5956300" y="6021070"/>
                  </a:lnTo>
                  <a:close/>
                </a:path>
              </a:pathLst>
            </a:custGeom>
            <a:solidFill>
              <a:srgbClr val="FF9F1C"/>
            </a:solidFill>
            <a:ln w="12700">
              <a:solidFill>
                <a:srgbClr val="000000"/>
              </a:solidFill>
            </a:ln>
          </p:spPr>
        </p:sp>
      </p:grpSp>
      <p:grpSp>
        <p:nvGrpSpPr>
          <p:cNvPr id="4" name="Group 4"/>
          <p:cNvGrpSpPr>
            <a:grpSpLocks noChangeAspect="1"/>
          </p:cNvGrpSpPr>
          <p:nvPr/>
        </p:nvGrpSpPr>
        <p:grpSpPr>
          <a:xfrm>
            <a:off x="-664138" y="1741229"/>
            <a:ext cx="8085128" cy="8173047"/>
            <a:chOff x="0" y="0"/>
            <a:chExt cx="5956300" cy="6021070"/>
          </a:xfrm>
        </p:grpSpPr>
        <p:sp>
          <p:nvSpPr>
            <p:cNvPr id="5" name="Freeform 5"/>
            <p:cNvSpPr/>
            <p:nvPr/>
          </p:nvSpPr>
          <p:spPr>
            <a:xfrm>
              <a:off x="0" y="0"/>
              <a:ext cx="5956300" cy="6021070"/>
            </a:xfrm>
            <a:custGeom>
              <a:avLst/>
              <a:gdLst/>
              <a:ahLst/>
              <a:cxnLst/>
              <a:rect l="l" t="t" r="r" b="b"/>
              <a:pathLst>
                <a:path w="5956300" h="6021070">
                  <a:moveTo>
                    <a:pt x="692150" y="6021070"/>
                  </a:moveTo>
                  <a:lnTo>
                    <a:pt x="0" y="0"/>
                  </a:lnTo>
                  <a:lnTo>
                    <a:pt x="5264150" y="0"/>
                  </a:lnTo>
                  <a:lnTo>
                    <a:pt x="5956300" y="6021070"/>
                  </a:lnTo>
                  <a:close/>
                </a:path>
              </a:pathLst>
            </a:custGeom>
            <a:blipFill>
              <a:blip r:embed="rId2"/>
              <a:stretch>
                <a:fillRect r="-151083"/>
              </a:stretch>
            </a:blipFill>
          </p:spPr>
        </p:sp>
      </p:grpSp>
      <p:grpSp>
        <p:nvGrpSpPr>
          <p:cNvPr id="6" name="Group 6"/>
          <p:cNvGrpSpPr/>
          <p:nvPr/>
        </p:nvGrpSpPr>
        <p:grpSpPr>
          <a:xfrm>
            <a:off x="13357329" y="-462723"/>
            <a:ext cx="1146206" cy="925447"/>
            <a:chOff x="0" y="0"/>
            <a:chExt cx="6350000" cy="5126990"/>
          </a:xfrm>
        </p:grpSpPr>
        <p:sp>
          <p:nvSpPr>
            <p:cNvPr id="7" name="Freeform 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8" name="Group 8"/>
          <p:cNvGrpSpPr/>
          <p:nvPr/>
        </p:nvGrpSpPr>
        <p:grpSpPr>
          <a:xfrm>
            <a:off x="7126788" y="9824277"/>
            <a:ext cx="1146206" cy="925447"/>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a:off x="16710391" y="-462723"/>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a:off x="10479850" y="98242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a:off x="14184931" y="-462723"/>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a:off x="7954390" y="98242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8" name="Group 18"/>
          <p:cNvGrpSpPr/>
          <p:nvPr/>
        </p:nvGrpSpPr>
        <p:grpSpPr>
          <a:xfrm>
            <a:off x="17537993" y="-462723"/>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a:off x="11307452" y="9824277"/>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2" name="Group 22"/>
          <p:cNvGrpSpPr/>
          <p:nvPr/>
        </p:nvGrpSpPr>
        <p:grpSpPr>
          <a:xfrm>
            <a:off x="15032491" y="-462723"/>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4" name="Group 24"/>
          <p:cNvGrpSpPr/>
          <p:nvPr/>
        </p:nvGrpSpPr>
        <p:grpSpPr>
          <a:xfrm>
            <a:off x="8801949" y="9824277"/>
            <a:ext cx="1146206" cy="925447"/>
            <a:chOff x="0" y="0"/>
            <a:chExt cx="6350000" cy="5126990"/>
          </a:xfrm>
        </p:grpSpPr>
        <p:sp>
          <p:nvSpPr>
            <p:cNvPr id="25" name="Freeform 2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6" name="Group 26"/>
          <p:cNvGrpSpPr/>
          <p:nvPr/>
        </p:nvGrpSpPr>
        <p:grpSpPr>
          <a:xfrm>
            <a:off x="15866044" y="-462723"/>
            <a:ext cx="1146206" cy="925447"/>
            <a:chOff x="0" y="0"/>
            <a:chExt cx="6350000" cy="5126990"/>
          </a:xfrm>
        </p:grpSpPr>
        <p:sp>
          <p:nvSpPr>
            <p:cNvPr id="27" name="Freeform 2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8" name="Group 28"/>
          <p:cNvGrpSpPr/>
          <p:nvPr/>
        </p:nvGrpSpPr>
        <p:grpSpPr>
          <a:xfrm>
            <a:off x="9635503" y="9824277"/>
            <a:ext cx="1146206" cy="925447"/>
            <a:chOff x="0" y="0"/>
            <a:chExt cx="6350000" cy="5126990"/>
          </a:xfrm>
        </p:grpSpPr>
        <p:sp>
          <p:nvSpPr>
            <p:cNvPr id="29" name="Freeform 2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30" name="TextBox 30"/>
          <p:cNvSpPr txBox="1"/>
          <p:nvPr/>
        </p:nvSpPr>
        <p:spPr>
          <a:xfrm>
            <a:off x="8527493" y="817973"/>
            <a:ext cx="8892171" cy="923255"/>
          </a:xfrm>
          <a:prstGeom prst="rect">
            <a:avLst/>
          </a:prstGeom>
        </p:spPr>
        <p:txBody>
          <a:bodyPr lIns="0" tIns="0" rIns="0" bIns="0" rtlCol="0" anchor="t">
            <a:spAutoFit/>
          </a:bodyPr>
          <a:lstStyle/>
          <a:p>
            <a:pPr algn="l">
              <a:lnSpc>
                <a:spcPts val="6991"/>
              </a:lnSpc>
            </a:pPr>
            <a:r>
              <a:rPr lang="en-US" sz="6991" b="1">
                <a:solidFill>
                  <a:srgbClr val="FFFFFF"/>
                </a:solidFill>
                <a:latin typeface="Open Sans Bold Bold"/>
                <a:ea typeface="Open Sans Bold Bold"/>
                <a:cs typeface="Open Sans Bold Bold"/>
                <a:sym typeface="Open Sans Bold Bold"/>
              </a:rPr>
              <a:t>ĐẶC ĐIỂM NỔI BẬT</a:t>
            </a:r>
          </a:p>
        </p:txBody>
      </p:sp>
      <p:sp>
        <p:nvSpPr>
          <p:cNvPr id="31" name="TextBox 31"/>
          <p:cNvSpPr txBox="1"/>
          <p:nvPr/>
        </p:nvSpPr>
        <p:spPr>
          <a:xfrm>
            <a:off x="7108696" y="2147688"/>
            <a:ext cx="5053614" cy="2819771"/>
          </a:xfrm>
          <a:prstGeom prst="rect">
            <a:avLst/>
          </a:prstGeom>
        </p:spPr>
        <p:txBody>
          <a:bodyPr lIns="0" tIns="0" rIns="0" bIns="0" rtlCol="0" anchor="t">
            <a:spAutoFit/>
          </a:bodyPr>
          <a:lstStyle/>
          <a:p>
            <a:pPr algn="ctr">
              <a:lnSpc>
                <a:spcPts val="3789"/>
              </a:lnSpc>
            </a:pPr>
            <a:r>
              <a:rPr lang="en-US" sz="2706" dirty="0" err="1">
                <a:solidFill>
                  <a:srgbClr val="FFFFFF"/>
                </a:solidFill>
                <a:latin typeface="Paytone One"/>
                <a:ea typeface="Paytone One"/>
                <a:cs typeface="Paytone One"/>
                <a:sym typeface="Paytone One"/>
              </a:rPr>
              <a:t>Thân</a:t>
            </a:r>
            <a:r>
              <a:rPr lang="en-US" sz="2706" dirty="0">
                <a:solidFill>
                  <a:srgbClr val="FFFFFF"/>
                </a:solidFill>
                <a:latin typeface="Paytone One"/>
                <a:ea typeface="Paytone One"/>
                <a:cs typeface="Paytone One"/>
                <a:sym typeface="Paytone One"/>
              </a:rPr>
              <a:t> </a:t>
            </a:r>
            <a:r>
              <a:rPr lang="en-US" sz="2706" dirty="0" err="1">
                <a:solidFill>
                  <a:srgbClr val="FFFFFF"/>
                </a:solidFill>
                <a:latin typeface="Paytone One"/>
                <a:ea typeface="Paytone One"/>
                <a:cs typeface="Paytone One"/>
                <a:sym typeface="Paytone One"/>
              </a:rPr>
              <a:t>thiện</a:t>
            </a:r>
            <a:r>
              <a:rPr lang="en-US" sz="2706" dirty="0">
                <a:solidFill>
                  <a:srgbClr val="FFFFFF"/>
                </a:solidFill>
                <a:latin typeface="Paytone One"/>
                <a:ea typeface="Paytone One"/>
                <a:cs typeface="Paytone One"/>
                <a:sym typeface="Paytone One"/>
              </a:rPr>
              <a:t> </a:t>
            </a:r>
            <a:r>
              <a:rPr lang="en-US" sz="2706" dirty="0" err="1">
                <a:solidFill>
                  <a:srgbClr val="FFFFFF"/>
                </a:solidFill>
                <a:latin typeface="Paytone One"/>
                <a:ea typeface="Paytone One"/>
                <a:cs typeface="Paytone One"/>
                <a:sym typeface="Paytone One"/>
              </a:rPr>
              <a:t>môi</a:t>
            </a:r>
            <a:r>
              <a:rPr lang="en-US" sz="2706" dirty="0">
                <a:solidFill>
                  <a:srgbClr val="FFFFFF"/>
                </a:solidFill>
                <a:latin typeface="Paytone One"/>
                <a:ea typeface="Paytone One"/>
                <a:cs typeface="Paytone One"/>
                <a:sym typeface="Paytone One"/>
              </a:rPr>
              <a:t> </a:t>
            </a:r>
            <a:r>
              <a:rPr lang="en-US" sz="2706" dirty="0" err="1">
                <a:solidFill>
                  <a:srgbClr val="FFFFFF"/>
                </a:solidFill>
                <a:latin typeface="Paytone One"/>
                <a:ea typeface="Paytone One"/>
                <a:cs typeface="Paytone One"/>
                <a:sym typeface="Paytone One"/>
              </a:rPr>
              <a:t>trường</a:t>
            </a:r>
            <a:endParaRPr lang="en-US" sz="2706" dirty="0">
              <a:solidFill>
                <a:srgbClr val="FFFFFF"/>
              </a:solidFill>
              <a:latin typeface="Paytone One"/>
              <a:ea typeface="Paytone One"/>
              <a:cs typeface="Paytone One"/>
              <a:sym typeface="Paytone One"/>
            </a:endParaRPr>
          </a:p>
          <a:p>
            <a:pPr algn="ctr">
              <a:lnSpc>
                <a:spcPts val="3789"/>
              </a:lnSpc>
            </a:pPr>
            <a:r>
              <a:rPr lang="en-US" sz="2706" dirty="0" err="1">
                <a:solidFill>
                  <a:srgbClr val="FFFFFF"/>
                </a:solidFill>
                <a:latin typeface="Open Sans"/>
                <a:ea typeface="Open Sans"/>
                <a:cs typeface="Open Sans"/>
                <a:sym typeface="Open Sans"/>
              </a:rPr>
              <a:t>Xe</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máy</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điện</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không</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phát</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thải</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khí</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độc</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hại</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góp</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phần</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bảo</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vệ</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môi</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trường</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và</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giảm</a:t>
            </a:r>
            <a:r>
              <a:rPr lang="en-US" sz="2706" dirty="0">
                <a:solidFill>
                  <a:srgbClr val="FFFFFF"/>
                </a:solidFill>
                <a:latin typeface="Open Sans"/>
                <a:ea typeface="Open Sans"/>
                <a:cs typeface="Open Sans"/>
                <a:sym typeface="Open Sans"/>
              </a:rPr>
              <a:t> </a:t>
            </a:r>
            <a:r>
              <a:rPr lang="en-US" sz="2706" dirty="0" err="1">
                <a:solidFill>
                  <a:srgbClr val="FFFFFF"/>
                </a:solidFill>
                <a:latin typeface="Open Sans"/>
                <a:ea typeface="Open Sans"/>
                <a:cs typeface="Open Sans"/>
                <a:sym typeface="Open Sans"/>
              </a:rPr>
              <a:t>thiểu</a:t>
            </a:r>
            <a:r>
              <a:rPr lang="en-US" sz="2706" dirty="0">
                <a:solidFill>
                  <a:srgbClr val="FFFFFF"/>
                </a:solidFill>
                <a:latin typeface="Open Sans"/>
                <a:ea typeface="Open Sans"/>
                <a:cs typeface="Open Sans"/>
                <a:sym typeface="Open Sans"/>
              </a:rPr>
              <a:t> ô </a:t>
            </a:r>
            <a:r>
              <a:rPr lang="en-US" sz="2706" dirty="0" err="1">
                <a:solidFill>
                  <a:srgbClr val="FFFFFF"/>
                </a:solidFill>
                <a:latin typeface="Open Sans"/>
                <a:ea typeface="Open Sans"/>
                <a:cs typeface="Open Sans"/>
                <a:sym typeface="Open Sans"/>
              </a:rPr>
              <a:t>nhiễm</a:t>
            </a:r>
            <a:r>
              <a:rPr lang="en-US" sz="2706" dirty="0">
                <a:solidFill>
                  <a:srgbClr val="FFFFFF"/>
                </a:solidFill>
                <a:latin typeface="Open Sans"/>
                <a:ea typeface="Open Sans"/>
                <a:cs typeface="Open Sans"/>
                <a:sym typeface="Open Sans"/>
              </a:rPr>
              <a:t>.</a:t>
            </a:r>
          </a:p>
          <a:p>
            <a:pPr algn="ctr">
              <a:lnSpc>
                <a:spcPts val="3789"/>
              </a:lnSpc>
              <a:spcBef>
                <a:spcPct val="0"/>
              </a:spcBef>
            </a:pPr>
            <a:endParaRPr lang="en-US" sz="2706" dirty="0">
              <a:solidFill>
                <a:srgbClr val="FFFFFF"/>
              </a:solidFill>
              <a:latin typeface="Open Sans"/>
              <a:ea typeface="Open Sans"/>
              <a:cs typeface="Open Sans"/>
              <a:sym typeface="Open Sans"/>
            </a:endParaRPr>
          </a:p>
        </p:txBody>
      </p:sp>
      <p:sp>
        <p:nvSpPr>
          <p:cNvPr id="32" name="TextBox 32"/>
          <p:cNvSpPr txBox="1"/>
          <p:nvPr/>
        </p:nvSpPr>
        <p:spPr>
          <a:xfrm>
            <a:off x="8040750" y="5910270"/>
            <a:ext cx="5889682" cy="3105251"/>
          </a:xfrm>
          <a:prstGeom prst="rect">
            <a:avLst/>
          </a:prstGeom>
        </p:spPr>
        <p:txBody>
          <a:bodyPr lIns="0" tIns="0" rIns="0" bIns="0" rtlCol="0" anchor="t">
            <a:spAutoFit/>
          </a:bodyPr>
          <a:lstStyle/>
          <a:p>
            <a:pPr algn="ctr">
              <a:lnSpc>
                <a:spcPts val="4179"/>
              </a:lnSpc>
            </a:pPr>
            <a:r>
              <a:rPr lang="en-US" sz="2985" dirty="0" err="1">
                <a:solidFill>
                  <a:srgbClr val="FFFFFF"/>
                </a:solidFill>
                <a:latin typeface="Paytone One"/>
                <a:ea typeface="Paytone One"/>
                <a:cs typeface="Paytone One"/>
                <a:sym typeface="Paytone One"/>
              </a:rPr>
              <a:t>Công</a:t>
            </a:r>
            <a:r>
              <a:rPr lang="en-US" sz="2985" dirty="0">
                <a:solidFill>
                  <a:srgbClr val="FFFFFF"/>
                </a:solidFill>
                <a:latin typeface="Paytone One"/>
                <a:ea typeface="Paytone One"/>
                <a:cs typeface="Paytone One"/>
                <a:sym typeface="Paytone One"/>
              </a:rPr>
              <a:t> </a:t>
            </a:r>
            <a:r>
              <a:rPr lang="en-US" sz="2985" dirty="0" err="1">
                <a:solidFill>
                  <a:srgbClr val="FFFFFF"/>
                </a:solidFill>
                <a:latin typeface="Paytone One"/>
                <a:ea typeface="Paytone One"/>
                <a:cs typeface="Paytone One"/>
                <a:sym typeface="Paytone One"/>
              </a:rPr>
              <a:t>nghệ</a:t>
            </a:r>
            <a:r>
              <a:rPr lang="en-US" sz="2985" dirty="0">
                <a:solidFill>
                  <a:srgbClr val="FFFFFF"/>
                </a:solidFill>
                <a:latin typeface="Paytone One"/>
                <a:ea typeface="Paytone One"/>
                <a:cs typeface="Paytone One"/>
                <a:sym typeface="Paytone One"/>
              </a:rPr>
              <a:t> </a:t>
            </a:r>
            <a:r>
              <a:rPr lang="en-US" sz="2985" dirty="0" err="1">
                <a:solidFill>
                  <a:srgbClr val="FFFFFF"/>
                </a:solidFill>
                <a:latin typeface="Paytone One"/>
                <a:ea typeface="Paytone One"/>
                <a:cs typeface="Paytone One"/>
                <a:sym typeface="Paytone One"/>
              </a:rPr>
              <a:t>hiện</a:t>
            </a:r>
            <a:r>
              <a:rPr lang="en-US" sz="2985" dirty="0">
                <a:solidFill>
                  <a:srgbClr val="FFFFFF"/>
                </a:solidFill>
                <a:latin typeface="Paytone One"/>
                <a:ea typeface="Paytone One"/>
                <a:cs typeface="Paytone One"/>
                <a:sym typeface="Paytone One"/>
              </a:rPr>
              <a:t> </a:t>
            </a:r>
            <a:r>
              <a:rPr lang="en-US" sz="2985" dirty="0" err="1">
                <a:solidFill>
                  <a:srgbClr val="FFFFFF"/>
                </a:solidFill>
                <a:latin typeface="Paytone One"/>
                <a:ea typeface="Paytone One"/>
                <a:cs typeface="Paytone One"/>
                <a:sym typeface="Paytone One"/>
              </a:rPr>
              <a:t>đại</a:t>
            </a:r>
            <a:endParaRPr lang="en-US" sz="2985" dirty="0">
              <a:solidFill>
                <a:srgbClr val="FFFFFF"/>
              </a:solidFill>
              <a:latin typeface="Paytone One"/>
              <a:ea typeface="Paytone One"/>
              <a:cs typeface="Paytone One"/>
              <a:sym typeface="Paytone One"/>
            </a:endParaRPr>
          </a:p>
          <a:p>
            <a:pPr algn="ctr">
              <a:lnSpc>
                <a:spcPts val="4179"/>
              </a:lnSpc>
            </a:pPr>
            <a:r>
              <a:rPr lang="en-US" sz="2985" dirty="0" err="1">
                <a:solidFill>
                  <a:srgbClr val="FFFFFF"/>
                </a:solidFill>
                <a:latin typeface="Open Sans"/>
                <a:ea typeface="Open Sans"/>
                <a:cs typeface="Open Sans"/>
                <a:sym typeface="Open Sans"/>
              </a:rPr>
              <a:t>Xe</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máy</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điện</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được</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trang</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bị</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công</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nghệ</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tiên</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tiến</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mang</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lại</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trải</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nghiệm</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lái</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xe</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mượt</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mà</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và</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hiệu</a:t>
            </a:r>
            <a:r>
              <a:rPr lang="en-US" sz="2985" dirty="0">
                <a:solidFill>
                  <a:srgbClr val="FFFFFF"/>
                </a:solidFill>
                <a:latin typeface="Open Sans"/>
                <a:ea typeface="Open Sans"/>
                <a:cs typeface="Open Sans"/>
                <a:sym typeface="Open Sans"/>
              </a:rPr>
              <a:t> </a:t>
            </a:r>
            <a:r>
              <a:rPr lang="en-US" sz="2985" dirty="0" err="1">
                <a:solidFill>
                  <a:srgbClr val="FFFFFF"/>
                </a:solidFill>
                <a:latin typeface="Open Sans"/>
                <a:ea typeface="Open Sans"/>
                <a:cs typeface="Open Sans"/>
                <a:sym typeface="Open Sans"/>
              </a:rPr>
              <a:t>quả</a:t>
            </a:r>
            <a:r>
              <a:rPr lang="en-US" sz="2985" dirty="0">
                <a:solidFill>
                  <a:srgbClr val="FFFFFF"/>
                </a:solidFill>
                <a:latin typeface="Open Sans"/>
                <a:ea typeface="Open Sans"/>
                <a:cs typeface="Open Sans"/>
                <a:sym typeface="Open Sans"/>
              </a:rPr>
              <a:t>.</a:t>
            </a:r>
          </a:p>
          <a:p>
            <a:pPr algn="ctr">
              <a:lnSpc>
                <a:spcPts val="4179"/>
              </a:lnSpc>
              <a:spcBef>
                <a:spcPct val="0"/>
              </a:spcBef>
            </a:pPr>
            <a:endParaRPr lang="en-US" sz="2985" dirty="0">
              <a:solidFill>
                <a:srgbClr val="FFFFFF"/>
              </a:solidFill>
              <a:latin typeface="Open Sans"/>
              <a:ea typeface="Open Sans"/>
              <a:cs typeface="Open Sans"/>
              <a:sym typeface="Open Sans"/>
            </a:endParaRPr>
          </a:p>
        </p:txBody>
      </p:sp>
      <p:sp>
        <p:nvSpPr>
          <p:cNvPr id="33" name="TextBox 33"/>
          <p:cNvSpPr txBox="1"/>
          <p:nvPr/>
        </p:nvSpPr>
        <p:spPr>
          <a:xfrm>
            <a:off x="12697893" y="3969323"/>
            <a:ext cx="5290399" cy="2769989"/>
          </a:xfrm>
          <a:prstGeom prst="rect">
            <a:avLst/>
          </a:prstGeom>
        </p:spPr>
        <p:txBody>
          <a:bodyPr lIns="0" tIns="0" rIns="0" bIns="0" rtlCol="0" anchor="t">
            <a:spAutoFit/>
          </a:bodyPr>
          <a:lstStyle/>
          <a:p>
            <a:pPr algn="ctr">
              <a:lnSpc>
                <a:spcPts val="3555"/>
              </a:lnSpc>
            </a:pPr>
            <a:r>
              <a:rPr lang="en-US" sz="2539" b="1" dirty="0" err="1">
                <a:solidFill>
                  <a:srgbClr val="FFFFFF"/>
                </a:solidFill>
                <a:latin typeface="Paytone One" panose="020B0604020202020204" charset="0"/>
                <a:ea typeface="Open Sans" panose="020B0604020202020204" charset="0"/>
                <a:cs typeface="Open Sans" panose="020B0604020202020204" charset="0"/>
                <a:sym typeface="Open Sans Bold"/>
              </a:rPr>
              <a:t>Tiết</a:t>
            </a:r>
            <a:r>
              <a:rPr lang="en-US" sz="2539" b="1" dirty="0">
                <a:solidFill>
                  <a:srgbClr val="FFFFFF"/>
                </a:solidFill>
                <a:latin typeface="Paytone One" panose="020B0604020202020204" charset="0"/>
                <a:ea typeface="Open Sans" panose="020B0604020202020204" charset="0"/>
                <a:cs typeface="Open Sans" panose="020B0604020202020204" charset="0"/>
                <a:sym typeface="Open Sans Bold"/>
              </a:rPr>
              <a:t> </a:t>
            </a:r>
            <a:r>
              <a:rPr lang="en-US" sz="2539" b="1" dirty="0" err="1">
                <a:solidFill>
                  <a:srgbClr val="FFFFFF"/>
                </a:solidFill>
                <a:latin typeface="Paytone One" panose="020B0604020202020204" charset="0"/>
                <a:ea typeface="Open Sans" panose="020B0604020202020204" charset="0"/>
                <a:cs typeface="Open Sans" panose="020B0604020202020204" charset="0"/>
                <a:sym typeface="Open Sans Bold"/>
              </a:rPr>
              <a:t>kiệm</a:t>
            </a:r>
            <a:r>
              <a:rPr lang="en-US" sz="2539" b="1" dirty="0">
                <a:solidFill>
                  <a:srgbClr val="FFFFFF"/>
                </a:solidFill>
                <a:latin typeface="Paytone One" panose="020B0604020202020204" charset="0"/>
                <a:ea typeface="Open Sans" panose="020B0604020202020204" charset="0"/>
                <a:cs typeface="Open Sans" panose="020B0604020202020204" charset="0"/>
                <a:sym typeface="Open Sans Bold"/>
              </a:rPr>
              <a:t> </a:t>
            </a:r>
            <a:r>
              <a:rPr lang="en-US" sz="2539" b="1" dirty="0" err="1">
                <a:solidFill>
                  <a:srgbClr val="FFFFFF"/>
                </a:solidFill>
                <a:latin typeface="Paytone One" panose="020B0604020202020204" charset="0"/>
                <a:ea typeface="Open Sans" panose="020B0604020202020204" charset="0"/>
                <a:cs typeface="Open Sans" panose="020B0604020202020204" charset="0"/>
                <a:sym typeface="Open Sans Bold"/>
              </a:rPr>
              <a:t>nhiên</a:t>
            </a:r>
            <a:r>
              <a:rPr lang="en-US" sz="2539" b="1" dirty="0">
                <a:solidFill>
                  <a:srgbClr val="FFFFFF"/>
                </a:solidFill>
                <a:latin typeface="Paytone One" panose="020B0604020202020204" charset="0"/>
                <a:ea typeface="Open Sans" panose="020B0604020202020204" charset="0"/>
                <a:cs typeface="Open Sans" panose="020B0604020202020204" charset="0"/>
                <a:sym typeface="Open Sans Bold"/>
              </a:rPr>
              <a:t> </a:t>
            </a:r>
            <a:r>
              <a:rPr lang="en-US" sz="2539" b="1" dirty="0" err="1">
                <a:solidFill>
                  <a:srgbClr val="FFFFFF"/>
                </a:solidFill>
                <a:latin typeface="Paytone One" panose="020B0604020202020204" charset="0"/>
                <a:ea typeface="Open Sans" panose="020B0604020202020204" charset="0"/>
                <a:cs typeface="Open Sans" panose="020B0604020202020204" charset="0"/>
                <a:sym typeface="Open Sans Bold"/>
              </a:rPr>
              <a:t>liệu</a:t>
            </a:r>
            <a:endParaRPr lang="en-US" sz="2539" b="1" dirty="0">
              <a:solidFill>
                <a:srgbClr val="FFFFFF"/>
              </a:solidFill>
              <a:latin typeface="Paytone One" panose="020B0604020202020204" charset="0"/>
              <a:ea typeface="Open Sans" panose="020B0604020202020204" charset="0"/>
              <a:cs typeface="Open Sans" panose="020B0604020202020204" charset="0"/>
              <a:sym typeface="Open Sans Bold"/>
            </a:endParaRPr>
          </a:p>
          <a:p>
            <a:pPr algn="ctr">
              <a:lnSpc>
                <a:spcPts val="3555"/>
              </a:lnSpc>
            </a:pPr>
            <a:r>
              <a:rPr lang="en-US" sz="2539" dirty="0">
                <a:solidFill>
                  <a:srgbClr val="FFFFFF"/>
                </a:solidFill>
                <a:latin typeface="Open Sans"/>
                <a:ea typeface="Open Sans"/>
                <a:cs typeface="Open Sans"/>
                <a:sym typeface="Open Sans"/>
              </a:rPr>
              <a:t>Chi </a:t>
            </a:r>
            <a:r>
              <a:rPr lang="en-US" sz="2539" dirty="0" err="1">
                <a:solidFill>
                  <a:srgbClr val="FFFFFF"/>
                </a:solidFill>
                <a:latin typeface="Open Sans"/>
                <a:ea typeface="Open Sans"/>
                <a:cs typeface="Open Sans"/>
                <a:sym typeface="Open Sans"/>
              </a:rPr>
              <a:t>phí</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vận</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hành</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thấp</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hơn</a:t>
            </a:r>
            <a:r>
              <a:rPr lang="en-US" sz="2539" dirty="0">
                <a:solidFill>
                  <a:srgbClr val="FFFFFF"/>
                </a:solidFill>
                <a:latin typeface="Open Sans"/>
                <a:ea typeface="Open Sans"/>
                <a:cs typeface="Open Sans"/>
                <a:sym typeface="Open Sans"/>
              </a:rPr>
              <a:t> so </a:t>
            </a:r>
            <a:r>
              <a:rPr lang="en-US" sz="2539" dirty="0" err="1">
                <a:solidFill>
                  <a:srgbClr val="FFFFFF"/>
                </a:solidFill>
                <a:latin typeface="Open Sans"/>
                <a:ea typeface="Open Sans"/>
                <a:cs typeface="Open Sans"/>
                <a:sym typeface="Open Sans"/>
              </a:rPr>
              <a:t>với</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xe</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máy</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xăng</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tiết</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kiệm</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nhiên</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liệu</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và</a:t>
            </a:r>
            <a:r>
              <a:rPr lang="en-US" sz="2539" dirty="0">
                <a:solidFill>
                  <a:srgbClr val="FFFFFF"/>
                </a:solidFill>
                <a:latin typeface="Open Sans"/>
                <a:ea typeface="Open Sans"/>
                <a:cs typeface="Open Sans"/>
                <a:sym typeface="Open Sans"/>
              </a:rPr>
              <a:t> chi </a:t>
            </a:r>
            <a:r>
              <a:rPr lang="en-US" sz="2539" dirty="0" err="1">
                <a:solidFill>
                  <a:srgbClr val="FFFFFF"/>
                </a:solidFill>
                <a:latin typeface="Open Sans"/>
                <a:ea typeface="Open Sans"/>
                <a:cs typeface="Open Sans"/>
                <a:sym typeface="Open Sans"/>
              </a:rPr>
              <a:t>phí</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bảo</a:t>
            </a:r>
            <a:r>
              <a:rPr lang="en-US" sz="2539" dirty="0">
                <a:solidFill>
                  <a:srgbClr val="FFFFFF"/>
                </a:solidFill>
                <a:latin typeface="Open Sans"/>
                <a:ea typeface="Open Sans"/>
                <a:cs typeface="Open Sans"/>
                <a:sym typeface="Open Sans"/>
              </a:rPr>
              <a:t> </a:t>
            </a:r>
            <a:r>
              <a:rPr lang="en-US" sz="2539" dirty="0" err="1">
                <a:solidFill>
                  <a:srgbClr val="FFFFFF"/>
                </a:solidFill>
                <a:latin typeface="Open Sans"/>
                <a:ea typeface="Open Sans"/>
                <a:cs typeface="Open Sans"/>
                <a:sym typeface="Open Sans"/>
              </a:rPr>
              <a:t>dưỡng</a:t>
            </a:r>
            <a:r>
              <a:rPr lang="en-US" sz="2539" dirty="0">
                <a:solidFill>
                  <a:srgbClr val="FFFFFF"/>
                </a:solidFill>
                <a:latin typeface="Open Sans"/>
                <a:ea typeface="Open Sans"/>
                <a:cs typeface="Open Sans"/>
                <a:sym typeface="Open Sans"/>
              </a:rPr>
              <a:t>.</a:t>
            </a:r>
          </a:p>
          <a:p>
            <a:pPr algn="ctr">
              <a:lnSpc>
                <a:spcPts val="3555"/>
              </a:lnSpc>
            </a:pPr>
            <a:endParaRPr lang="en-US" sz="2539" dirty="0">
              <a:solidFill>
                <a:srgbClr val="FFFFFF"/>
              </a:solidFill>
              <a:latin typeface="Open Sans"/>
              <a:ea typeface="Open Sans"/>
              <a:cs typeface="Open Sans"/>
              <a:sym typeface="Open Sans"/>
            </a:endParaRPr>
          </a:p>
          <a:p>
            <a:pPr algn="ctr">
              <a:lnSpc>
                <a:spcPts val="3555"/>
              </a:lnSpc>
              <a:spcBef>
                <a:spcPct val="0"/>
              </a:spcBef>
            </a:pPr>
            <a:endParaRPr lang="en-US" sz="2539" dirty="0">
              <a:solidFill>
                <a:srgbClr val="FFFFFF"/>
              </a:solidFill>
              <a:latin typeface="Open Sans"/>
              <a:ea typeface="Open Sans"/>
              <a:cs typeface="Open Sans"/>
              <a:sym typeface="Open Sans"/>
            </a:endParaRPr>
          </a:p>
        </p:txBody>
      </p:sp>
      <p:grpSp>
        <p:nvGrpSpPr>
          <p:cNvPr id="34" name="Group 34"/>
          <p:cNvGrpSpPr/>
          <p:nvPr/>
        </p:nvGrpSpPr>
        <p:grpSpPr>
          <a:xfrm>
            <a:off x="367371" y="194330"/>
            <a:ext cx="4645177" cy="980587"/>
            <a:chOff x="0" y="0"/>
            <a:chExt cx="1342807" cy="283464"/>
          </a:xfrm>
        </p:grpSpPr>
        <p:sp>
          <p:nvSpPr>
            <p:cNvPr id="35" name="Freeform 35"/>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36" name="TextBox 36"/>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37"/>
          <p:cNvSpPr/>
          <p:nvPr/>
        </p:nvSpPr>
        <p:spPr>
          <a:xfrm>
            <a:off x="694088" y="350011"/>
            <a:ext cx="669224" cy="669224"/>
          </a:xfrm>
          <a:custGeom>
            <a:avLst/>
            <a:gdLst/>
            <a:ahLst/>
            <a:cxnLst/>
            <a:rect l="l" t="t" r="r" b="b"/>
            <a:pathLst>
              <a:path w="669224" h="669224">
                <a:moveTo>
                  <a:pt x="0" y="0"/>
                </a:moveTo>
                <a:lnTo>
                  <a:pt x="669224" y="0"/>
                </a:lnTo>
                <a:lnTo>
                  <a:pt x="669224" y="669224"/>
                </a:lnTo>
                <a:lnTo>
                  <a:pt x="0" y="669224"/>
                </a:lnTo>
                <a:lnTo>
                  <a:pt x="0" y="0"/>
                </a:lnTo>
                <a:close/>
              </a:path>
            </a:pathLst>
          </a:custGeom>
          <a:blipFill>
            <a:blip r:embed="rId3"/>
            <a:stretch>
              <a:fillRect/>
            </a:stretch>
          </a:blipFill>
        </p:spPr>
      </p:sp>
      <p:sp>
        <p:nvSpPr>
          <p:cNvPr id="38" name="TextBox 38"/>
          <p:cNvSpPr txBox="1"/>
          <p:nvPr/>
        </p:nvSpPr>
        <p:spPr>
          <a:xfrm>
            <a:off x="1340589" y="556671"/>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434"/>
        </a:solidFill>
        <a:effectLst/>
      </p:bgPr>
    </p:bg>
    <p:spTree>
      <p:nvGrpSpPr>
        <p:cNvPr id="1" name=""/>
        <p:cNvGrpSpPr/>
        <p:nvPr/>
      </p:nvGrpSpPr>
      <p:grpSpPr>
        <a:xfrm>
          <a:off x="0" y="0"/>
          <a:ext cx="0" cy="0"/>
          <a:chOff x="0" y="0"/>
          <a:chExt cx="0" cy="0"/>
        </a:xfrm>
      </p:grpSpPr>
      <p:sp>
        <p:nvSpPr>
          <p:cNvPr id="2" name="Freeform 2"/>
          <p:cNvSpPr/>
          <p:nvPr/>
        </p:nvSpPr>
        <p:spPr>
          <a:xfrm>
            <a:off x="2118371" y="1395615"/>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811303" y="2124410"/>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3699414" y="3020741"/>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2217133" y="1491958"/>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935261" y="2174863"/>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3781183" y="3117084"/>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rot="-10800000">
            <a:off x="17332337" y="9824277"/>
            <a:ext cx="1146206" cy="925447"/>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rot="-10800000">
            <a:off x="17141794" y="-373612"/>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3979275" y="98242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rot="-10800000">
            <a:off x="13406172" y="-373612"/>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6504735" y="98242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8" name="Group 18"/>
          <p:cNvGrpSpPr/>
          <p:nvPr/>
        </p:nvGrpSpPr>
        <p:grpSpPr>
          <a:xfrm rot="-10800000">
            <a:off x="16230278" y="-373612"/>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rot="-10800000">
            <a:off x="13151673" y="9824277"/>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2" name="Group 22"/>
          <p:cNvGrpSpPr/>
          <p:nvPr/>
        </p:nvGrpSpPr>
        <p:grpSpPr>
          <a:xfrm rot="-10800000">
            <a:off x="12517463" y="-373612"/>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4" name="Group 24"/>
          <p:cNvGrpSpPr/>
          <p:nvPr/>
        </p:nvGrpSpPr>
        <p:grpSpPr>
          <a:xfrm rot="-10800000">
            <a:off x="15657175" y="9824277"/>
            <a:ext cx="1146206" cy="925447"/>
            <a:chOff x="0" y="0"/>
            <a:chExt cx="6350000" cy="5126990"/>
          </a:xfrm>
        </p:grpSpPr>
        <p:sp>
          <p:nvSpPr>
            <p:cNvPr id="25" name="Freeform 2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6" name="Group 26"/>
          <p:cNvGrpSpPr/>
          <p:nvPr/>
        </p:nvGrpSpPr>
        <p:grpSpPr>
          <a:xfrm rot="-10800000">
            <a:off x="15358529" y="-373612"/>
            <a:ext cx="1146206" cy="925447"/>
            <a:chOff x="0" y="0"/>
            <a:chExt cx="6350000" cy="5126990"/>
          </a:xfrm>
        </p:grpSpPr>
        <p:sp>
          <p:nvSpPr>
            <p:cNvPr id="27" name="Freeform 2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8" name="Group 28"/>
          <p:cNvGrpSpPr/>
          <p:nvPr/>
        </p:nvGrpSpPr>
        <p:grpSpPr>
          <a:xfrm rot="-10800000">
            <a:off x="14823621" y="9824277"/>
            <a:ext cx="1146206" cy="925447"/>
            <a:chOff x="0" y="0"/>
            <a:chExt cx="6350000" cy="5126990"/>
          </a:xfrm>
        </p:grpSpPr>
        <p:sp>
          <p:nvSpPr>
            <p:cNvPr id="29" name="Freeform 2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30" name="Group 30"/>
          <p:cNvGrpSpPr/>
          <p:nvPr/>
        </p:nvGrpSpPr>
        <p:grpSpPr>
          <a:xfrm rot="-10800000">
            <a:off x="14301844" y="-373612"/>
            <a:ext cx="1146206" cy="925447"/>
            <a:chOff x="0" y="0"/>
            <a:chExt cx="6350000" cy="5126990"/>
          </a:xfrm>
        </p:grpSpPr>
        <p:sp>
          <p:nvSpPr>
            <p:cNvPr id="31" name="Freeform 3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34" name="Group 34"/>
          <p:cNvGrpSpPr/>
          <p:nvPr/>
        </p:nvGrpSpPr>
        <p:grpSpPr>
          <a:xfrm>
            <a:off x="367371" y="194330"/>
            <a:ext cx="4645177" cy="980587"/>
            <a:chOff x="0" y="0"/>
            <a:chExt cx="1342807" cy="283464"/>
          </a:xfrm>
        </p:grpSpPr>
        <p:sp>
          <p:nvSpPr>
            <p:cNvPr id="35" name="Freeform 35"/>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36" name="TextBox 36"/>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37"/>
          <p:cNvSpPr/>
          <p:nvPr/>
        </p:nvSpPr>
        <p:spPr>
          <a:xfrm>
            <a:off x="694088" y="286431"/>
            <a:ext cx="742269" cy="742269"/>
          </a:xfrm>
          <a:custGeom>
            <a:avLst/>
            <a:gdLst/>
            <a:ahLst/>
            <a:cxnLst/>
            <a:rect l="l" t="t" r="r" b="b"/>
            <a:pathLst>
              <a:path w="742269" h="742269">
                <a:moveTo>
                  <a:pt x="0" y="0"/>
                </a:moveTo>
                <a:lnTo>
                  <a:pt x="742270" y="0"/>
                </a:lnTo>
                <a:lnTo>
                  <a:pt x="742270" y="742269"/>
                </a:lnTo>
                <a:lnTo>
                  <a:pt x="0" y="742269"/>
                </a:lnTo>
                <a:lnTo>
                  <a:pt x="0" y="0"/>
                </a:lnTo>
                <a:close/>
              </a:path>
            </a:pathLst>
          </a:custGeom>
          <a:blipFill>
            <a:blip r:embed="rId6"/>
            <a:stretch>
              <a:fillRect/>
            </a:stretch>
          </a:blipFill>
        </p:spPr>
      </p:sp>
      <p:sp>
        <p:nvSpPr>
          <p:cNvPr id="39" name="TextBox 39"/>
          <p:cNvSpPr txBox="1"/>
          <p:nvPr/>
        </p:nvSpPr>
        <p:spPr>
          <a:xfrm>
            <a:off x="6937478" y="924121"/>
            <a:ext cx="10394859" cy="939258"/>
          </a:xfrm>
          <a:prstGeom prst="rect">
            <a:avLst/>
          </a:prstGeom>
        </p:spPr>
        <p:txBody>
          <a:bodyPr lIns="0" tIns="0" rIns="0" bIns="0" rtlCol="0" anchor="t">
            <a:spAutoFit/>
          </a:bodyPr>
          <a:lstStyle/>
          <a:p>
            <a:pPr algn="ctr">
              <a:lnSpc>
                <a:spcPts val="7097"/>
              </a:lnSpc>
            </a:pPr>
            <a:r>
              <a:rPr lang="en-US" sz="7097" b="1">
                <a:solidFill>
                  <a:srgbClr val="FFFFFF"/>
                </a:solidFill>
                <a:latin typeface="Open Sans Bold Bold"/>
                <a:ea typeface="Open Sans Bold Bold"/>
                <a:cs typeface="Open Sans Bold Bold"/>
                <a:sym typeface="Open Sans Bold Bold"/>
              </a:rPr>
              <a:t>HỖ TRỢ KHÁCH HÀNG</a:t>
            </a:r>
          </a:p>
        </p:txBody>
      </p:sp>
      <p:sp>
        <p:nvSpPr>
          <p:cNvPr id="40" name="TextBox 40"/>
          <p:cNvSpPr txBox="1"/>
          <p:nvPr/>
        </p:nvSpPr>
        <p:spPr>
          <a:xfrm>
            <a:off x="2387117" y="1874128"/>
            <a:ext cx="1496883" cy="863600"/>
          </a:xfrm>
          <a:prstGeom prst="rect">
            <a:avLst/>
          </a:prstGeom>
        </p:spPr>
        <p:txBody>
          <a:bodyPr lIns="0" tIns="0" rIns="0" bIns="0" rtlCol="0" anchor="t">
            <a:spAutoFit/>
          </a:bodyPr>
          <a:lstStyle/>
          <a:p>
            <a:pPr algn="ctr">
              <a:lnSpc>
                <a:spcPts val="7000"/>
              </a:lnSpc>
            </a:pPr>
            <a:r>
              <a:rPr lang="en-US" sz="5000" b="1" dirty="0" smtClean="0">
                <a:solidFill>
                  <a:srgbClr val="FFFFFF"/>
                </a:solidFill>
                <a:latin typeface="Open Sans Bold Bold"/>
                <a:ea typeface="Open Sans Bold Bold"/>
                <a:cs typeface="Open Sans Bold Bold"/>
                <a:sym typeface="Open Sans Bold Bold"/>
              </a:rPr>
              <a:t>01.</a:t>
            </a:r>
            <a:endParaRPr lang="en-US" sz="5000" b="1" dirty="0">
              <a:solidFill>
                <a:srgbClr val="FFFFFF"/>
              </a:solidFill>
              <a:latin typeface="Open Sans Bold Bold"/>
              <a:ea typeface="Open Sans Bold Bold"/>
              <a:cs typeface="Open Sans Bold Bold"/>
              <a:sym typeface="Open Sans Bold Bold"/>
            </a:endParaRPr>
          </a:p>
        </p:txBody>
      </p:sp>
      <p:sp>
        <p:nvSpPr>
          <p:cNvPr id="41" name="TextBox 41"/>
          <p:cNvSpPr txBox="1"/>
          <p:nvPr/>
        </p:nvSpPr>
        <p:spPr>
          <a:xfrm>
            <a:off x="8167334" y="2661488"/>
            <a:ext cx="1496883" cy="863600"/>
          </a:xfrm>
          <a:prstGeom prst="rect">
            <a:avLst/>
          </a:prstGeom>
        </p:spPr>
        <p:txBody>
          <a:bodyPr lIns="0" tIns="0" rIns="0" bIns="0" rtlCol="0" anchor="t">
            <a:spAutoFit/>
          </a:bodyPr>
          <a:lstStyle/>
          <a:p>
            <a:pPr algn="ctr">
              <a:lnSpc>
                <a:spcPts val="7000"/>
              </a:lnSpc>
            </a:pPr>
            <a:r>
              <a:rPr lang="en-US" sz="5000" b="1" dirty="0" smtClean="0">
                <a:solidFill>
                  <a:srgbClr val="FFFFFF"/>
                </a:solidFill>
                <a:latin typeface="Open Sans Bold Bold"/>
                <a:ea typeface="Open Sans Bold Bold"/>
                <a:cs typeface="Open Sans Bold Bold"/>
                <a:sym typeface="Open Sans Bold Bold"/>
              </a:rPr>
              <a:t>02.</a:t>
            </a:r>
            <a:endParaRPr lang="en-US" sz="5000" b="1" dirty="0">
              <a:solidFill>
                <a:srgbClr val="FFFFFF"/>
              </a:solidFill>
              <a:latin typeface="Open Sans Bold Bold"/>
              <a:ea typeface="Open Sans Bold Bold"/>
              <a:cs typeface="Open Sans Bold Bold"/>
              <a:sym typeface="Open Sans Bold Bold"/>
            </a:endParaRPr>
          </a:p>
        </p:txBody>
      </p:sp>
      <p:sp>
        <p:nvSpPr>
          <p:cNvPr id="42" name="TextBox 42"/>
          <p:cNvSpPr txBox="1"/>
          <p:nvPr/>
        </p:nvSpPr>
        <p:spPr>
          <a:xfrm>
            <a:off x="13951167" y="3551378"/>
            <a:ext cx="1496883" cy="863600"/>
          </a:xfrm>
          <a:prstGeom prst="rect">
            <a:avLst/>
          </a:prstGeom>
        </p:spPr>
        <p:txBody>
          <a:bodyPr lIns="0" tIns="0" rIns="0" bIns="0" rtlCol="0" anchor="t">
            <a:spAutoFit/>
          </a:bodyPr>
          <a:lstStyle/>
          <a:p>
            <a:pPr algn="ctr">
              <a:lnSpc>
                <a:spcPts val="7000"/>
              </a:lnSpc>
            </a:pPr>
            <a:r>
              <a:rPr lang="en-US" sz="5000" b="1" dirty="0" smtClean="0">
                <a:solidFill>
                  <a:srgbClr val="FFFFFF"/>
                </a:solidFill>
                <a:latin typeface="Open Sans Bold Bold"/>
                <a:ea typeface="Open Sans Bold Bold"/>
                <a:cs typeface="Open Sans Bold Bold"/>
                <a:sym typeface="Open Sans Bold Bold"/>
              </a:rPr>
              <a:t>03.</a:t>
            </a:r>
            <a:endParaRPr lang="en-US" sz="5000" b="1" dirty="0">
              <a:solidFill>
                <a:srgbClr val="FFFFFF"/>
              </a:solidFill>
              <a:latin typeface="Open Sans Bold Bold"/>
              <a:ea typeface="Open Sans Bold Bold"/>
              <a:cs typeface="Open Sans Bold Bold"/>
              <a:sym typeface="Open Sans Bold Bold"/>
            </a:endParaRPr>
          </a:p>
        </p:txBody>
      </p:sp>
      <p:sp>
        <p:nvSpPr>
          <p:cNvPr id="43" name="TextBox 43"/>
          <p:cNvSpPr txBox="1"/>
          <p:nvPr/>
        </p:nvSpPr>
        <p:spPr>
          <a:xfrm>
            <a:off x="1363312" y="556671"/>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pic>
        <p:nvPicPr>
          <p:cNvPr id="44" name="Picture 43"/>
          <p:cNvPicPr>
            <a:picLocks noChangeAspect="1"/>
          </p:cNvPicPr>
          <p:nvPr/>
        </p:nvPicPr>
        <p:blipFill>
          <a:blip r:embed="rId7"/>
          <a:stretch>
            <a:fillRect/>
          </a:stretch>
        </p:blipFill>
        <p:spPr>
          <a:xfrm>
            <a:off x="681519" y="3840708"/>
            <a:ext cx="5126912" cy="3616462"/>
          </a:xfrm>
          <a:prstGeom prst="rect">
            <a:avLst/>
          </a:prstGeom>
        </p:spPr>
      </p:pic>
      <p:pic>
        <p:nvPicPr>
          <p:cNvPr id="45" name="Picture 44"/>
          <p:cNvPicPr>
            <a:picLocks noChangeAspect="1"/>
          </p:cNvPicPr>
          <p:nvPr/>
        </p:nvPicPr>
        <p:blipFill>
          <a:blip r:embed="rId8"/>
          <a:stretch>
            <a:fillRect/>
          </a:stretch>
        </p:blipFill>
        <p:spPr>
          <a:xfrm>
            <a:off x="6319014" y="4414978"/>
            <a:ext cx="5717398" cy="3864696"/>
          </a:xfrm>
          <a:prstGeom prst="rect">
            <a:avLst/>
          </a:prstGeom>
        </p:spPr>
      </p:pic>
      <p:pic>
        <p:nvPicPr>
          <p:cNvPr id="46" name="image1.png"/>
          <p:cNvPicPr/>
          <p:nvPr/>
        </p:nvPicPr>
        <p:blipFill>
          <a:blip r:embed="rId9"/>
          <a:srcRect/>
          <a:stretch>
            <a:fillRect/>
          </a:stretch>
        </p:blipFill>
        <p:spPr>
          <a:xfrm>
            <a:off x="12323588" y="5419492"/>
            <a:ext cx="5603785" cy="3580526"/>
          </a:xfrm>
          <a:prstGeom prst="rect">
            <a:avLst/>
          </a:prstGeom>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434"/>
        </a:solidFill>
        <a:effectLst/>
      </p:bgPr>
    </p:bg>
    <p:spTree>
      <p:nvGrpSpPr>
        <p:cNvPr id="1" name=""/>
        <p:cNvGrpSpPr/>
        <p:nvPr/>
      </p:nvGrpSpPr>
      <p:grpSpPr>
        <a:xfrm>
          <a:off x="0" y="0"/>
          <a:ext cx="0" cy="0"/>
          <a:chOff x="0" y="0"/>
          <a:chExt cx="0" cy="0"/>
        </a:xfrm>
      </p:grpSpPr>
      <p:sp>
        <p:nvSpPr>
          <p:cNvPr id="2" name="Freeform 2"/>
          <p:cNvSpPr/>
          <p:nvPr/>
        </p:nvSpPr>
        <p:spPr>
          <a:xfrm>
            <a:off x="3596732" y="1533028"/>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728926" y="2405014"/>
            <a:ext cx="2029536" cy="2029536"/>
          </a:xfrm>
          <a:custGeom>
            <a:avLst/>
            <a:gdLst/>
            <a:ahLst/>
            <a:cxnLst/>
            <a:rect l="l" t="t" r="r" b="b"/>
            <a:pathLst>
              <a:path w="2029536" h="2029536">
                <a:moveTo>
                  <a:pt x="0" y="0"/>
                </a:moveTo>
                <a:lnTo>
                  <a:pt x="2029536" y="0"/>
                </a:lnTo>
                <a:lnTo>
                  <a:pt x="2029536" y="2029536"/>
                </a:lnTo>
                <a:lnTo>
                  <a:pt x="0" y="20295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693074" y="1629371"/>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2847198" y="2500698"/>
            <a:ext cx="1836850" cy="1836850"/>
          </a:xfrm>
          <a:custGeom>
            <a:avLst/>
            <a:gdLst/>
            <a:ahLst/>
            <a:cxnLst/>
            <a:rect l="l" t="t" r="r" b="b"/>
            <a:pathLst>
              <a:path w="1836850" h="1836850">
                <a:moveTo>
                  <a:pt x="0" y="0"/>
                </a:moveTo>
                <a:lnTo>
                  <a:pt x="1836850" y="0"/>
                </a:lnTo>
                <a:lnTo>
                  <a:pt x="1836850" y="1836850"/>
                </a:lnTo>
                <a:lnTo>
                  <a:pt x="0" y="18368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rot="-10800000">
            <a:off x="17332337" y="9824277"/>
            <a:ext cx="1146206" cy="925447"/>
            <a:chOff x="0" y="0"/>
            <a:chExt cx="6350000" cy="5126990"/>
          </a:xfrm>
        </p:grpSpPr>
        <p:sp>
          <p:nvSpPr>
            <p:cNvPr id="9" name="Freeform 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0" name="Group 10"/>
          <p:cNvGrpSpPr/>
          <p:nvPr/>
        </p:nvGrpSpPr>
        <p:grpSpPr>
          <a:xfrm rot="-10800000">
            <a:off x="17077838" y="-462723"/>
            <a:ext cx="1146206" cy="925447"/>
            <a:chOff x="0" y="0"/>
            <a:chExt cx="6350000" cy="5126990"/>
          </a:xfrm>
        </p:grpSpPr>
        <p:sp>
          <p:nvSpPr>
            <p:cNvPr id="11" name="Freeform 1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2" name="Group 12"/>
          <p:cNvGrpSpPr/>
          <p:nvPr/>
        </p:nvGrpSpPr>
        <p:grpSpPr>
          <a:xfrm rot="-10800000">
            <a:off x="13979275" y="9824277"/>
            <a:ext cx="1146206" cy="925447"/>
            <a:chOff x="0" y="0"/>
            <a:chExt cx="6350000" cy="5126990"/>
          </a:xfrm>
        </p:grpSpPr>
        <p:sp>
          <p:nvSpPr>
            <p:cNvPr id="13" name="Freeform 1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4" name="Group 14"/>
          <p:cNvGrpSpPr/>
          <p:nvPr/>
        </p:nvGrpSpPr>
        <p:grpSpPr>
          <a:xfrm rot="-10800000">
            <a:off x="13151673" y="-462723"/>
            <a:ext cx="1146206" cy="925447"/>
            <a:chOff x="0" y="0"/>
            <a:chExt cx="6350000" cy="5126990"/>
          </a:xfrm>
        </p:grpSpPr>
        <p:sp>
          <p:nvSpPr>
            <p:cNvPr id="15" name="Freeform 1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6" name="Group 16"/>
          <p:cNvGrpSpPr/>
          <p:nvPr/>
        </p:nvGrpSpPr>
        <p:grpSpPr>
          <a:xfrm rot="-10800000">
            <a:off x="16504735" y="9824277"/>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8" name="Group 18"/>
          <p:cNvGrpSpPr/>
          <p:nvPr/>
        </p:nvGrpSpPr>
        <p:grpSpPr>
          <a:xfrm rot="-10800000">
            <a:off x="16186131" y="-462723"/>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rot="-10800000">
            <a:off x="13151673" y="9824277"/>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2" name="Group 22"/>
          <p:cNvGrpSpPr/>
          <p:nvPr/>
        </p:nvGrpSpPr>
        <p:grpSpPr>
          <a:xfrm rot="-10800000">
            <a:off x="12155823" y="-462723"/>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4" name="Group 24"/>
          <p:cNvGrpSpPr/>
          <p:nvPr/>
        </p:nvGrpSpPr>
        <p:grpSpPr>
          <a:xfrm rot="-10800000">
            <a:off x="15657175" y="9824277"/>
            <a:ext cx="1146206" cy="925447"/>
            <a:chOff x="0" y="0"/>
            <a:chExt cx="6350000" cy="5126990"/>
          </a:xfrm>
        </p:grpSpPr>
        <p:sp>
          <p:nvSpPr>
            <p:cNvPr id="25" name="Freeform 25"/>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6" name="Group 26"/>
          <p:cNvGrpSpPr/>
          <p:nvPr/>
        </p:nvGrpSpPr>
        <p:grpSpPr>
          <a:xfrm rot="-10800000">
            <a:off x="15227082" y="-462723"/>
            <a:ext cx="1146206" cy="925447"/>
            <a:chOff x="0" y="0"/>
            <a:chExt cx="6350000" cy="5126990"/>
          </a:xfrm>
        </p:grpSpPr>
        <p:sp>
          <p:nvSpPr>
            <p:cNvPr id="27" name="Freeform 2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8" name="Group 28"/>
          <p:cNvGrpSpPr/>
          <p:nvPr/>
        </p:nvGrpSpPr>
        <p:grpSpPr>
          <a:xfrm rot="-10800000">
            <a:off x="14823621" y="9824277"/>
            <a:ext cx="1146206" cy="925447"/>
            <a:chOff x="0" y="0"/>
            <a:chExt cx="6350000" cy="5126990"/>
          </a:xfrm>
        </p:grpSpPr>
        <p:sp>
          <p:nvSpPr>
            <p:cNvPr id="29" name="Freeform 2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30" name="Group 30"/>
          <p:cNvGrpSpPr/>
          <p:nvPr/>
        </p:nvGrpSpPr>
        <p:grpSpPr>
          <a:xfrm rot="-10800000">
            <a:off x="14250518" y="-462723"/>
            <a:ext cx="1146206" cy="925447"/>
            <a:chOff x="0" y="0"/>
            <a:chExt cx="6350000" cy="5126990"/>
          </a:xfrm>
        </p:grpSpPr>
        <p:sp>
          <p:nvSpPr>
            <p:cNvPr id="31" name="Freeform 3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35" name="TextBox 35"/>
          <p:cNvSpPr txBox="1"/>
          <p:nvPr/>
        </p:nvSpPr>
        <p:spPr>
          <a:xfrm>
            <a:off x="7167929" y="1001133"/>
            <a:ext cx="10394859" cy="939258"/>
          </a:xfrm>
          <a:prstGeom prst="rect">
            <a:avLst/>
          </a:prstGeom>
        </p:spPr>
        <p:txBody>
          <a:bodyPr lIns="0" tIns="0" rIns="0" bIns="0" rtlCol="0" anchor="t">
            <a:spAutoFit/>
          </a:bodyPr>
          <a:lstStyle/>
          <a:p>
            <a:pPr algn="ctr">
              <a:lnSpc>
                <a:spcPts val="7097"/>
              </a:lnSpc>
            </a:pPr>
            <a:r>
              <a:rPr lang="en-US" sz="7097" b="1">
                <a:solidFill>
                  <a:srgbClr val="FFFFFF"/>
                </a:solidFill>
                <a:latin typeface="Open Sans Bold Bold"/>
                <a:ea typeface="Open Sans Bold Bold"/>
                <a:cs typeface="Open Sans Bold Bold"/>
                <a:sym typeface="Open Sans Bold Bold"/>
              </a:rPr>
              <a:t>HỖ TRỢ KHÁCH HÀNG</a:t>
            </a:r>
          </a:p>
        </p:txBody>
      </p:sp>
      <p:sp>
        <p:nvSpPr>
          <p:cNvPr id="36" name="TextBox 36"/>
          <p:cNvSpPr txBox="1"/>
          <p:nvPr/>
        </p:nvSpPr>
        <p:spPr>
          <a:xfrm>
            <a:off x="3863058" y="2015493"/>
            <a:ext cx="1496883" cy="863488"/>
          </a:xfrm>
          <a:prstGeom prst="rect">
            <a:avLst/>
          </a:prstGeom>
        </p:spPr>
        <p:txBody>
          <a:bodyPr lIns="0" tIns="0" rIns="0" bIns="0" rtlCol="0" anchor="t">
            <a:spAutoFit/>
          </a:bodyPr>
          <a:lstStyle/>
          <a:p>
            <a:pPr algn="ctr">
              <a:lnSpc>
                <a:spcPts val="7000"/>
              </a:lnSpc>
            </a:pPr>
            <a:r>
              <a:rPr lang="en-US" sz="5000" b="1" dirty="0" smtClean="0">
                <a:solidFill>
                  <a:srgbClr val="FFFFFF"/>
                </a:solidFill>
                <a:latin typeface="Open Sans Bold Bold"/>
                <a:ea typeface="Open Sans Bold Bold"/>
                <a:cs typeface="Open Sans Bold Bold"/>
                <a:sym typeface="Open Sans Bold Bold"/>
              </a:rPr>
              <a:t>04.</a:t>
            </a:r>
            <a:endParaRPr lang="en-US" sz="5000" b="1" dirty="0">
              <a:solidFill>
                <a:srgbClr val="FFFFFF"/>
              </a:solidFill>
              <a:latin typeface="Open Sans Bold Bold"/>
              <a:ea typeface="Open Sans Bold Bold"/>
              <a:cs typeface="Open Sans Bold Bold"/>
              <a:sym typeface="Open Sans Bold Bold"/>
            </a:endParaRPr>
          </a:p>
        </p:txBody>
      </p:sp>
      <p:sp>
        <p:nvSpPr>
          <p:cNvPr id="37" name="TextBox 37"/>
          <p:cNvSpPr txBox="1"/>
          <p:nvPr/>
        </p:nvSpPr>
        <p:spPr>
          <a:xfrm>
            <a:off x="13017182" y="2934992"/>
            <a:ext cx="1496883" cy="863488"/>
          </a:xfrm>
          <a:prstGeom prst="rect">
            <a:avLst/>
          </a:prstGeom>
        </p:spPr>
        <p:txBody>
          <a:bodyPr lIns="0" tIns="0" rIns="0" bIns="0" rtlCol="0" anchor="t">
            <a:spAutoFit/>
          </a:bodyPr>
          <a:lstStyle/>
          <a:p>
            <a:pPr algn="ctr">
              <a:lnSpc>
                <a:spcPts val="7000"/>
              </a:lnSpc>
            </a:pPr>
            <a:r>
              <a:rPr lang="en-US" sz="5000" b="1" dirty="0" smtClean="0">
                <a:solidFill>
                  <a:srgbClr val="FFFFFF"/>
                </a:solidFill>
                <a:latin typeface="Open Sans Bold Bold"/>
                <a:ea typeface="Open Sans Bold Bold"/>
                <a:cs typeface="Open Sans Bold Bold"/>
                <a:sym typeface="Open Sans Bold Bold"/>
              </a:rPr>
              <a:t>05.</a:t>
            </a:r>
            <a:endParaRPr lang="en-US" sz="5000" b="1" dirty="0">
              <a:solidFill>
                <a:srgbClr val="FFFFFF"/>
              </a:solidFill>
              <a:latin typeface="Open Sans Bold Bold"/>
              <a:ea typeface="Open Sans Bold Bold"/>
              <a:cs typeface="Open Sans Bold Bold"/>
              <a:sym typeface="Open Sans Bold Bold"/>
            </a:endParaRPr>
          </a:p>
        </p:txBody>
      </p:sp>
      <p:grpSp>
        <p:nvGrpSpPr>
          <p:cNvPr id="39" name="Group 39"/>
          <p:cNvGrpSpPr/>
          <p:nvPr/>
        </p:nvGrpSpPr>
        <p:grpSpPr>
          <a:xfrm>
            <a:off x="367371" y="219963"/>
            <a:ext cx="4667899" cy="836138"/>
            <a:chOff x="0" y="0"/>
            <a:chExt cx="1349376" cy="241707"/>
          </a:xfrm>
        </p:grpSpPr>
        <p:sp>
          <p:nvSpPr>
            <p:cNvPr id="40" name="Freeform 40"/>
            <p:cNvSpPr/>
            <p:nvPr/>
          </p:nvSpPr>
          <p:spPr>
            <a:xfrm>
              <a:off x="0" y="0"/>
              <a:ext cx="1349376" cy="241707"/>
            </a:xfrm>
            <a:custGeom>
              <a:avLst/>
              <a:gdLst/>
              <a:ahLst/>
              <a:cxnLst/>
              <a:rect l="l" t="t" r="r" b="b"/>
              <a:pathLst>
                <a:path w="1349376" h="241707">
                  <a:moveTo>
                    <a:pt x="82927" y="0"/>
                  </a:moveTo>
                  <a:lnTo>
                    <a:pt x="1266448" y="0"/>
                  </a:lnTo>
                  <a:cubicBezTo>
                    <a:pt x="1288442" y="0"/>
                    <a:pt x="1309535" y="8737"/>
                    <a:pt x="1325087" y="24289"/>
                  </a:cubicBezTo>
                  <a:cubicBezTo>
                    <a:pt x="1340639" y="39841"/>
                    <a:pt x="1349376" y="60934"/>
                    <a:pt x="1349376" y="82927"/>
                  </a:cubicBezTo>
                  <a:lnTo>
                    <a:pt x="1349376" y="158780"/>
                  </a:lnTo>
                  <a:cubicBezTo>
                    <a:pt x="1349376" y="204579"/>
                    <a:pt x="1312248" y="241707"/>
                    <a:pt x="1266448" y="241707"/>
                  </a:cubicBezTo>
                  <a:lnTo>
                    <a:pt x="82927" y="241707"/>
                  </a:lnTo>
                  <a:cubicBezTo>
                    <a:pt x="37128" y="241707"/>
                    <a:pt x="0" y="204579"/>
                    <a:pt x="0" y="158780"/>
                  </a:cubicBezTo>
                  <a:lnTo>
                    <a:pt x="0" y="82927"/>
                  </a:lnTo>
                  <a:cubicBezTo>
                    <a:pt x="0" y="37128"/>
                    <a:pt x="37128" y="0"/>
                    <a:pt x="82927" y="0"/>
                  </a:cubicBezTo>
                  <a:close/>
                </a:path>
              </a:pathLst>
            </a:custGeom>
            <a:solidFill>
              <a:srgbClr val="FF9F1C"/>
            </a:solidFill>
            <a:ln w="57150" cap="rnd">
              <a:solidFill>
                <a:srgbClr val="1C1C1C"/>
              </a:solidFill>
              <a:prstDash val="solid"/>
              <a:round/>
            </a:ln>
          </p:spPr>
        </p:sp>
        <p:sp>
          <p:nvSpPr>
            <p:cNvPr id="41" name="TextBox 41"/>
            <p:cNvSpPr txBox="1"/>
            <p:nvPr/>
          </p:nvSpPr>
          <p:spPr>
            <a:xfrm>
              <a:off x="0" y="-38100"/>
              <a:ext cx="1349376" cy="279807"/>
            </a:xfrm>
            <a:prstGeom prst="rect">
              <a:avLst/>
            </a:prstGeom>
          </p:spPr>
          <p:txBody>
            <a:bodyPr lIns="50800" tIns="50800" rIns="50800" bIns="50800" rtlCol="0" anchor="ctr"/>
            <a:lstStyle/>
            <a:p>
              <a:pPr algn="ctr">
                <a:lnSpc>
                  <a:spcPts val="2659"/>
                </a:lnSpc>
                <a:spcBef>
                  <a:spcPct val="0"/>
                </a:spcBef>
              </a:pPr>
              <a:endParaRPr/>
            </a:p>
          </p:txBody>
        </p:sp>
      </p:grpSp>
      <p:sp>
        <p:nvSpPr>
          <p:cNvPr id="42" name="Freeform 42"/>
          <p:cNvSpPr/>
          <p:nvPr/>
        </p:nvSpPr>
        <p:spPr>
          <a:xfrm>
            <a:off x="694088" y="286431"/>
            <a:ext cx="669224" cy="669224"/>
          </a:xfrm>
          <a:custGeom>
            <a:avLst/>
            <a:gdLst/>
            <a:ahLst/>
            <a:cxnLst/>
            <a:rect l="l" t="t" r="r" b="b"/>
            <a:pathLst>
              <a:path w="669224" h="669224">
                <a:moveTo>
                  <a:pt x="0" y="0"/>
                </a:moveTo>
                <a:lnTo>
                  <a:pt x="669224" y="0"/>
                </a:lnTo>
                <a:lnTo>
                  <a:pt x="669224" y="669223"/>
                </a:lnTo>
                <a:lnTo>
                  <a:pt x="0" y="669223"/>
                </a:lnTo>
                <a:lnTo>
                  <a:pt x="0" y="0"/>
                </a:lnTo>
                <a:close/>
              </a:path>
            </a:pathLst>
          </a:custGeom>
          <a:blipFill>
            <a:blip r:embed="rId6"/>
            <a:stretch>
              <a:fillRect/>
            </a:stretch>
          </a:blipFill>
        </p:spPr>
      </p:sp>
      <p:sp>
        <p:nvSpPr>
          <p:cNvPr id="43" name="TextBox 43"/>
          <p:cNvSpPr txBox="1"/>
          <p:nvPr/>
        </p:nvSpPr>
        <p:spPr>
          <a:xfrm>
            <a:off x="1363312" y="556671"/>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pic>
        <p:nvPicPr>
          <p:cNvPr id="45" name="Picture 44"/>
          <p:cNvPicPr>
            <a:picLocks noChangeAspect="1"/>
          </p:cNvPicPr>
          <p:nvPr/>
        </p:nvPicPr>
        <p:blipFill>
          <a:blip r:embed="rId7"/>
          <a:stretch>
            <a:fillRect/>
          </a:stretch>
        </p:blipFill>
        <p:spPr>
          <a:xfrm>
            <a:off x="10363200" y="4771842"/>
            <a:ext cx="6629400" cy="4440097"/>
          </a:xfrm>
          <a:prstGeom prst="rect">
            <a:avLst/>
          </a:prstGeom>
        </p:spPr>
      </p:pic>
      <p:pic>
        <p:nvPicPr>
          <p:cNvPr id="46" name="Picture 45"/>
          <p:cNvPicPr>
            <a:picLocks noChangeAspect="1"/>
          </p:cNvPicPr>
          <p:nvPr/>
        </p:nvPicPr>
        <p:blipFill>
          <a:blip r:embed="rId8"/>
          <a:stretch>
            <a:fillRect/>
          </a:stretch>
        </p:blipFill>
        <p:spPr>
          <a:xfrm>
            <a:off x="1338174" y="3793596"/>
            <a:ext cx="6967626" cy="5364677"/>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2554" y="3062859"/>
            <a:ext cx="4728278" cy="7224141"/>
            <a:chOff x="0" y="0"/>
            <a:chExt cx="1245308" cy="1902654"/>
          </a:xfrm>
        </p:grpSpPr>
        <p:sp>
          <p:nvSpPr>
            <p:cNvPr id="3" name="Freeform 3"/>
            <p:cNvSpPr/>
            <p:nvPr/>
          </p:nvSpPr>
          <p:spPr>
            <a:xfrm>
              <a:off x="0" y="0"/>
              <a:ext cx="1245308" cy="1902654"/>
            </a:xfrm>
            <a:custGeom>
              <a:avLst/>
              <a:gdLst/>
              <a:ahLst/>
              <a:cxnLst/>
              <a:rect l="l" t="t" r="r" b="b"/>
              <a:pathLst>
                <a:path w="1245308" h="1902654">
                  <a:moveTo>
                    <a:pt x="0" y="0"/>
                  </a:moveTo>
                  <a:lnTo>
                    <a:pt x="1245308" y="0"/>
                  </a:lnTo>
                  <a:lnTo>
                    <a:pt x="1245308" y="1902654"/>
                  </a:lnTo>
                  <a:lnTo>
                    <a:pt x="0" y="1902654"/>
                  </a:lnTo>
                  <a:close/>
                </a:path>
              </a:pathLst>
            </a:custGeom>
            <a:solidFill>
              <a:srgbClr val="373434"/>
            </a:solidFill>
          </p:spPr>
        </p:sp>
        <p:sp>
          <p:nvSpPr>
            <p:cNvPr id="4" name="TextBox 4"/>
            <p:cNvSpPr txBox="1"/>
            <p:nvPr/>
          </p:nvSpPr>
          <p:spPr>
            <a:xfrm>
              <a:off x="0" y="-57150"/>
              <a:ext cx="1245308" cy="1959804"/>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6776157" y="3062859"/>
            <a:ext cx="4731982" cy="7224141"/>
            <a:chOff x="0" y="0"/>
            <a:chExt cx="1246283" cy="1902654"/>
          </a:xfrm>
        </p:grpSpPr>
        <p:sp>
          <p:nvSpPr>
            <p:cNvPr id="6" name="Freeform 6"/>
            <p:cNvSpPr/>
            <p:nvPr/>
          </p:nvSpPr>
          <p:spPr>
            <a:xfrm>
              <a:off x="0" y="0"/>
              <a:ext cx="1246283" cy="1902654"/>
            </a:xfrm>
            <a:custGeom>
              <a:avLst/>
              <a:gdLst/>
              <a:ahLst/>
              <a:cxnLst/>
              <a:rect l="l" t="t" r="r" b="b"/>
              <a:pathLst>
                <a:path w="1246283" h="1902654">
                  <a:moveTo>
                    <a:pt x="0" y="0"/>
                  </a:moveTo>
                  <a:lnTo>
                    <a:pt x="1246283" y="0"/>
                  </a:lnTo>
                  <a:lnTo>
                    <a:pt x="1246283" y="1902654"/>
                  </a:lnTo>
                  <a:lnTo>
                    <a:pt x="0" y="1902654"/>
                  </a:lnTo>
                  <a:close/>
                </a:path>
              </a:pathLst>
            </a:custGeom>
            <a:solidFill>
              <a:srgbClr val="FFFFFF"/>
            </a:solidFill>
          </p:spPr>
        </p:sp>
        <p:sp>
          <p:nvSpPr>
            <p:cNvPr id="7" name="TextBox 7"/>
            <p:cNvSpPr txBox="1"/>
            <p:nvPr/>
          </p:nvSpPr>
          <p:spPr>
            <a:xfrm>
              <a:off x="0" y="-57150"/>
              <a:ext cx="1246283" cy="1959804"/>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2203464" y="3148537"/>
            <a:ext cx="4731982" cy="7224141"/>
            <a:chOff x="0" y="0"/>
            <a:chExt cx="1246283" cy="1902654"/>
          </a:xfrm>
        </p:grpSpPr>
        <p:sp>
          <p:nvSpPr>
            <p:cNvPr id="9" name="Freeform 9"/>
            <p:cNvSpPr/>
            <p:nvPr/>
          </p:nvSpPr>
          <p:spPr>
            <a:xfrm>
              <a:off x="0" y="0"/>
              <a:ext cx="1246283" cy="1902654"/>
            </a:xfrm>
            <a:custGeom>
              <a:avLst/>
              <a:gdLst/>
              <a:ahLst/>
              <a:cxnLst/>
              <a:rect l="l" t="t" r="r" b="b"/>
              <a:pathLst>
                <a:path w="1246283" h="1902654">
                  <a:moveTo>
                    <a:pt x="0" y="0"/>
                  </a:moveTo>
                  <a:lnTo>
                    <a:pt x="1246283" y="0"/>
                  </a:lnTo>
                  <a:lnTo>
                    <a:pt x="1246283" y="1902654"/>
                  </a:lnTo>
                  <a:lnTo>
                    <a:pt x="0" y="1902654"/>
                  </a:lnTo>
                  <a:close/>
                </a:path>
              </a:pathLst>
            </a:custGeom>
            <a:solidFill>
              <a:srgbClr val="373434"/>
            </a:solidFill>
          </p:spPr>
        </p:sp>
        <p:sp>
          <p:nvSpPr>
            <p:cNvPr id="10" name="TextBox 10"/>
            <p:cNvSpPr txBox="1"/>
            <p:nvPr/>
          </p:nvSpPr>
          <p:spPr>
            <a:xfrm>
              <a:off x="0" y="-57150"/>
              <a:ext cx="1246283" cy="1959804"/>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5400000">
            <a:off x="3305814" y="1011127"/>
            <a:ext cx="825461" cy="4731982"/>
            <a:chOff x="0" y="0"/>
            <a:chExt cx="217405" cy="1246283"/>
          </a:xfrm>
        </p:grpSpPr>
        <p:sp>
          <p:nvSpPr>
            <p:cNvPr id="12" name="Freeform 12"/>
            <p:cNvSpPr/>
            <p:nvPr/>
          </p:nvSpPr>
          <p:spPr>
            <a:xfrm>
              <a:off x="0" y="0"/>
              <a:ext cx="217405" cy="1246283"/>
            </a:xfrm>
            <a:custGeom>
              <a:avLst/>
              <a:gdLst/>
              <a:ahLst/>
              <a:cxnLst/>
              <a:rect l="l" t="t" r="r" b="b"/>
              <a:pathLst>
                <a:path w="217405" h="1246283">
                  <a:moveTo>
                    <a:pt x="0" y="0"/>
                  </a:moveTo>
                  <a:lnTo>
                    <a:pt x="217405" y="0"/>
                  </a:lnTo>
                  <a:lnTo>
                    <a:pt x="217405" y="1246283"/>
                  </a:lnTo>
                  <a:lnTo>
                    <a:pt x="0" y="1246283"/>
                  </a:lnTo>
                  <a:close/>
                </a:path>
              </a:pathLst>
            </a:custGeom>
            <a:solidFill>
              <a:srgbClr val="FF9F1C"/>
            </a:solidFill>
          </p:spPr>
        </p:sp>
        <p:sp>
          <p:nvSpPr>
            <p:cNvPr id="13" name="TextBox 13"/>
            <p:cNvSpPr txBox="1"/>
            <p:nvPr/>
          </p:nvSpPr>
          <p:spPr>
            <a:xfrm>
              <a:off x="0" y="-57150"/>
              <a:ext cx="217405" cy="1303433"/>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rot="-5400000">
            <a:off x="8729417" y="1011127"/>
            <a:ext cx="825461" cy="4731982"/>
            <a:chOff x="0" y="0"/>
            <a:chExt cx="217405" cy="1246283"/>
          </a:xfrm>
        </p:grpSpPr>
        <p:sp>
          <p:nvSpPr>
            <p:cNvPr id="15" name="Freeform 15"/>
            <p:cNvSpPr/>
            <p:nvPr/>
          </p:nvSpPr>
          <p:spPr>
            <a:xfrm>
              <a:off x="0" y="0"/>
              <a:ext cx="217405" cy="1246283"/>
            </a:xfrm>
            <a:custGeom>
              <a:avLst/>
              <a:gdLst/>
              <a:ahLst/>
              <a:cxnLst/>
              <a:rect l="l" t="t" r="r" b="b"/>
              <a:pathLst>
                <a:path w="217405" h="1246283">
                  <a:moveTo>
                    <a:pt x="0" y="0"/>
                  </a:moveTo>
                  <a:lnTo>
                    <a:pt x="217405" y="0"/>
                  </a:lnTo>
                  <a:lnTo>
                    <a:pt x="217405" y="1246283"/>
                  </a:lnTo>
                  <a:lnTo>
                    <a:pt x="0" y="1246283"/>
                  </a:lnTo>
                  <a:close/>
                </a:path>
              </a:pathLst>
            </a:custGeom>
            <a:solidFill>
              <a:srgbClr val="373434"/>
            </a:solidFill>
          </p:spPr>
        </p:sp>
        <p:sp>
          <p:nvSpPr>
            <p:cNvPr id="16" name="TextBox 16"/>
            <p:cNvSpPr txBox="1"/>
            <p:nvPr/>
          </p:nvSpPr>
          <p:spPr>
            <a:xfrm>
              <a:off x="0" y="-57150"/>
              <a:ext cx="217405" cy="1303433"/>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rot="-5400000">
            <a:off x="14156725" y="1011127"/>
            <a:ext cx="825461" cy="4731982"/>
            <a:chOff x="0" y="0"/>
            <a:chExt cx="217405" cy="1246283"/>
          </a:xfrm>
        </p:grpSpPr>
        <p:sp>
          <p:nvSpPr>
            <p:cNvPr id="18" name="Freeform 18"/>
            <p:cNvSpPr/>
            <p:nvPr/>
          </p:nvSpPr>
          <p:spPr>
            <a:xfrm>
              <a:off x="0" y="0"/>
              <a:ext cx="217405" cy="1246283"/>
            </a:xfrm>
            <a:custGeom>
              <a:avLst/>
              <a:gdLst/>
              <a:ahLst/>
              <a:cxnLst/>
              <a:rect l="l" t="t" r="r" b="b"/>
              <a:pathLst>
                <a:path w="217405" h="1246283">
                  <a:moveTo>
                    <a:pt x="0" y="0"/>
                  </a:moveTo>
                  <a:lnTo>
                    <a:pt x="217405" y="0"/>
                  </a:lnTo>
                  <a:lnTo>
                    <a:pt x="217405" y="1246283"/>
                  </a:lnTo>
                  <a:lnTo>
                    <a:pt x="0" y="1246283"/>
                  </a:lnTo>
                  <a:close/>
                </a:path>
              </a:pathLst>
            </a:custGeom>
            <a:solidFill>
              <a:srgbClr val="FF9F1C"/>
            </a:solidFill>
          </p:spPr>
        </p:sp>
        <p:sp>
          <p:nvSpPr>
            <p:cNvPr id="19" name="TextBox 19"/>
            <p:cNvSpPr txBox="1"/>
            <p:nvPr/>
          </p:nvSpPr>
          <p:spPr>
            <a:xfrm>
              <a:off x="0" y="-57150"/>
              <a:ext cx="217405" cy="1303433"/>
            </a:xfrm>
            <a:prstGeom prst="rect">
              <a:avLst/>
            </a:prstGeom>
          </p:spPr>
          <p:txBody>
            <a:bodyPr lIns="50800" tIns="50800" rIns="50800" bIns="50800" rtlCol="0" anchor="ctr"/>
            <a:lstStyle/>
            <a:p>
              <a:pPr algn="ctr">
                <a:lnSpc>
                  <a:spcPts val="3500"/>
                </a:lnSpc>
              </a:pPr>
              <a:endParaRPr/>
            </a:p>
          </p:txBody>
        </p:sp>
      </p:grpSp>
      <p:sp>
        <p:nvSpPr>
          <p:cNvPr id="20" name="Freeform 20"/>
          <p:cNvSpPr/>
          <p:nvPr/>
        </p:nvSpPr>
        <p:spPr>
          <a:xfrm>
            <a:off x="14468227" y="436478"/>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Freeform 21"/>
          <p:cNvSpPr/>
          <p:nvPr/>
        </p:nvSpPr>
        <p:spPr>
          <a:xfrm>
            <a:off x="12677038" y="4033850"/>
            <a:ext cx="3784834" cy="4659987"/>
          </a:xfrm>
          <a:custGeom>
            <a:avLst/>
            <a:gdLst/>
            <a:ahLst/>
            <a:cxnLst/>
            <a:rect l="l" t="t" r="r" b="b"/>
            <a:pathLst>
              <a:path w="3784834" h="4659987">
                <a:moveTo>
                  <a:pt x="0" y="0"/>
                </a:moveTo>
                <a:lnTo>
                  <a:pt x="3784834" y="0"/>
                </a:lnTo>
                <a:lnTo>
                  <a:pt x="3784834" y="4659986"/>
                </a:lnTo>
                <a:lnTo>
                  <a:pt x="0" y="4659986"/>
                </a:lnTo>
                <a:lnTo>
                  <a:pt x="0" y="0"/>
                </a:lnTo>
                <a:close/>
              </a:path>
            </a:pathLst>
          </a:custGeom>
          <a:blipFill>
            <a:blip r:embed="rId4"/>
            <a:stretch>
              <a:fillRect r="-1422"/>
            </a:stretch>
          </a:blipFill>
        </p:spPr>
      </p:sp>
      <p:sp>
        <p:nvSpPr>
          <p:cNvPr id="22" name="Freeform 22"/>
          <p:cNvSpPr/>
          <p:nvPr/>
        </p:nvSpPr>
        <p:spPr>
          <a:xfrm>
            <a:off x="7193961" y="3750691"/>
            <a:ext cx="4041801" cy="2778738"/>
          </a:xfrm>
          <a:custGeom>
            <a:avLst/>
            <a:gdLst/>
            <a:ahLst/>
            <a:cxnLst/>
            <a:rect l="l" t="t" r="r" b="b"/>
            <a:pathLst>
              <a:path w="4041801" h="2778738">
                <a:moveTo>
                  <a:pt x="0" y="0"/>
                </a:moveTo>
                <a:lnTo>
                  <a:pt x="4041800" y="0"/>
                </a:lnTo>
                <a:lnTo>
                  <a:pt x="4041800" y="2778738"/>
                </a:lnTo>
                <a:lnTo>
                  <a:pt x="0" y="2778738"/>
                </a:lnTo>
                <a:lnTo>
                  <a:pt x="0" y="0"/>
                </a:lnTo>
                <a:close/>
              </a:path>
            </a:pathLst>
          </a:custGeom>
          <a:blipFill>
            <a:blip r:embed="rId5"/>
            <a:stretch>
              <a:fillRect/>
            </a:stretch>
          </a:blipFill>
        </p:spPr>
      </p:sp>
      <p:sp>
        <p:nvSpPr>
          <p:cNvPr id="23" name="Freeform 23"/>
          <p:cNvSpPr/>
          <p:nvPr/>
        </p:nvSpPr>
        <p:spPr>
          <a:xfrm>
            <a:off x="6257919" y="6442475"/>
            <a:ext cx="5496401" cy="3664267"/>
          </a:xfrm>
          <a:custGeom>
            <a:avLst/>
            <a:gdLst/>
            <a:ahLst/>
            <a:cxnLst/>
            <a:rect l="l" t="t" r="r" b="b"/>
            <a:pathLst>
              <a:path w="5496401" h="3664267">
                <a:moveTo>
                  <a:pt x="0" y="0"/>
                </a:moveTo>
                <a:lnTo>
                  <a:pt x="5496401" y="0"/>
                </a:lnTo>
                <a:lnTo>
                  <a:pt x="5496401" y="3664267"/>
                </a:lnTo>
                <a:lnTo>
                  <a:pt x="0" y="3664267"/>
                </a:lnTo>
                <a:lnTo>
                  <a:pt x="0" y="0"/>
                </a:lnTo>
                <a:close/>
              </a:path>
            </a:pathLst>
          </a:custGeom>
          <a:blipFill>
            <a:blip r:embed="rId6"/>
            <a:stretch>
              <a:fillRect/>
            </a:stretch>
          </a:blipFill>
        </p:spPr>
      </p:sp>
      <p:sp>
        <p:nvSpPr>
          <p:cNvPr id="24" name="Freeform 24"/>
          <p:cNvSpPr/>
          <p:nvPr/>
        </p:nvSpPr>
        <p:spPr>
          <a:xfrm>
            <a:off x="2173825" y="6974529"/>
            <a:ext cx="3224359" cy="2430951"/>
          </a:xfrm>
          <a:custGeom>
            <a:avLst/>
            <a:gdLst/>
            <a:ahLst/>
            <a:cxnLst/>
            <a:rect l="l" t="t" r="r" b="b"/>
            <a:pathLst>
              <a:path w="3224359" h="2430951">
                <a:moveTo>
                  <a:pt x="0" y="0"/>
                </a:moveTo>
                <a:lnTo>
                  <a:pt x="3224359" y="0"/>
                </a:lnTo>
                <a:lnTo>
                  <a:pt x="3224359" y="2430952"/>
                </a:lnTo>
                <a:lnTo>
                  <a:pt x="0" y="2430952"/>
                </a:lnTo>
                <a:lnTo>
                  <a:pt x="0" y="0"/>
                </a:lnTo>
                <a:close/>
              </a:path>
            </a:pathLst>
          </a:custGeom>
          <a:blipFill>
            <a:blip r:embed="rId7"/>
            <a:stretch>
              <a:fillRect l="-11970" r="-13685"/>
            </a:stretch>
          </a:blipFill>
        </p:spPr>
      </p:sp>
      <p:sp>
        <p:nvSpPr>
          <p:cNvPr id="25" name="Freeform 25"/>
          <p:cNvSpPr/>
          <p:nvPr/>
        </p:nvSpPr>
        <p:spPr>
          <a:xfrm>
            <a:off x="2255578" y="3859252"/>
            <a:ext cx="3022802" cy="2504591"/>
          </a:xfrm>
          <a:custGeom>
            <a:avLst/>
            <a:gdLst/>
            <a:ahLst/>
            <a:cxnLst/>
            <a:rect l="l" t="t" r="r" b="b"/>
            <a:pathLst>
              <a:path w="3022802" h="2504591">
                <a:moveTo>
                  <a:pt x="0" y="0"/>
                </a:moveTo>
                <a:lnTo>
                  <a:pt x="3022802" y="0"/>
                </a:lnTo>
                <a:lnTo>
                  <a:pt x="3022802" y="2504591"/>
                </a:lnTo>
                <a:lnTo>
                  <a:pt x="0" y="2504591"/>
                </a:lnTo>
                <a:lnTo>
                  <a:pt x="0" y="0"/>
                </a:lnTo>
                <a:close/>
              </a:path>
            </a:pathLst>
          </a:custGeom>
          <a:blipFill>
            <a:blip r:embed="rId8"/>
            <a:stretch>
              <a:fillRect l="-16091" t="-6985" r="-7718" b="-1290"/>
            </a:stretch>
          </a:blipFill>
        </p:spPr>
      </p:sp>
      <p:sp>
        <p:nvSpPr>
          <p:cNvPr id="26" name="TextBox 26"/>
          <p:cNvSpPr txBox="1"/>
          <p:nvPr/>
        </p:nvSpPr>
        <p:spPr>
          <a:xfrm>
            <a:off x="2521955" y="1359613"/>
            <a:ext cx="13474272" cy="1042800"/>
          </a:xfrm>
          <a:prstGeom prst="rect">
            <a:avLst/>
          </a:prstGeom>
        </p:spPr>
        <p:txBody>
          <a:bodyPr lIns="0" tIns="0" rIns="0" bIns="0" rtlCol="0" anchor="t">
            <a:spAutoFit/>
          </a:bodyPr>
          <a:lstStyle/>
          <a:p>
            <a:pPr algn="ctr">
              <a:lnSpc>
                <a:spcPts val="7971"/>
              </a:lnSpc>
            </a:pPr>
            <a:r>
              <a:rPr lang="en-US" sz="7971" b="1">
                <a:solidFill>
                  <a:srgbClr val="0D346D"/>
                </a:solidFill>
                <a:latin typeface="Open Sans Bold Bold"/>
                <a:ea typeface="Open Sans Bold Bold"/>
                <a:cs typeface="Open Sans Bold Bold"/>
                <a:sym typeface="Open Sans Bold Bold"/>
              </a:rPr>
              <a:t>CÁC DÒNG XE MÁY ĐIỆN</a:t>
            </a:r>
          </a:p>
        </p:txBody>
      </p:sp>
      <p:sp>
        <p:nvSpPr>
          <p:cNvPr id="27" name="TextBox 27"/>
          <p:cNvSpPr txBox="1"/>
          <p:nvPr/>
        </p:nvSpPr>
        <p:spPr>
          <a:xfrm>
            <a:off x="8889993" y="9421070"/>
            <a:ext cx="2618146" cy="424754"/>
          </a:xfrm>
          <a:prstGeom prst="rect">
            <a:avLst/>
          </a:prstGeom>
        </p:spPr>
        <p:txBody>
          <a:bodyPr lIns="0" tIns="0" rIns="0" bIns="0" rtlCol="0" anchor="t">
            <a:spAutoFit/>
          </a:bodyPr>
          <a:lstStyle/>
          <a:p>
            <a:pPr algn="ctr">
              <a:lnSpc>
                <a:spcPts val="3465"/>
              </a:lnSpc>
              <a:spcBef>
                <a:spcPct val="0"/>
              </a:spcBef>
            </a:pPr>
            <a:r>
              <a:rPr lang="en-US" sz="2475" b="1">
                <a:solidFill>
                  <a:srgbClr val="373434"/>
                </a:solidFill>
                <a:latin typeface="Open Sans Bold"/>
                <a:ea typeface="Open Sans Bold"/>
                <a:cs typeface="Open Sans Bold"/>
                <a:sym typeface="Open Sans Bold"/>
              </a:rPr>
              <a:t>VESPA</a:t>
            </a:r>
          </a:p>
        </p:txBody>
      </p:sp>
      <p:sp>
        <p:nvSpPr>
          <p:cNvPr id="28" name="TextBox 28"/>
          <p:cNvSpPr txBox="1"/>
          <p:nvPr/>
        </p:nvSpPr>
        <p:spPr>
          <a:xfrm>
            <a:off x="8081775" y="6404375"/>
            <a:ext cx="2221317" cy="356233"/>
          </a:xfrm>
          <a:prstGeom prst="rect">
            <a:avLst/>
          </a:prstGeom>
        </p:spPr>
        <p:txBody>
          <a:bodyPr lIns="0" tIns="0" rIns="0" bIns="0" rtlCol="0" anchor="t">
            <a:spAutoFit/>
          </a:bodyPr>
          <a:lstStyle/>
          <a:p>
            <a:pPr algn="ctr">
              <a:lnSpc>
                <a:spcPts val="2940"/>
              </a:lnSpc>
              <a:spcBef>
                <a:spcPct val="0"/>
              </a:spcBef>
            </a:pPr>
            <a:r>
              <a:rPr lang="en-US" sz="2100" b="1">
                <a:solidFill>
                  <a:srgbClr val="373434"/>
                </a:solidFill>
                <a:latin typeface="Open Sans Bold"/>
                <a:ea typeface="Open Sans Bold"/>
                <a:cs typeface="Open Sans Bold"/>
                <a:sym typeface="Open Sans Bold"/>
              </a:rPr>
              <a:t>YADEA</a:t>
            </a:r>
          </a:p>
        </p:txBody>
      </p:sp>
      <p:sp>
        <p:nvSpPr>
          <p:cNvPr id="29" name="TextBox 29"/>
          <p:cNvSpPr txBox="1"/>
          <p:nvPr/>
        </p:nvSpPr>
        <p:spPr>
          <a:xfrm>
            <a:off x="2675346" y="9605506"/>
            <a:ext cx="2221317" cy="356233"/>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Open Sans"/>
                <a:ea typeface="Open Sans"/>
                <a:cs typeface="Open Sans"/>
                <a:sym typeface="Open Sans"/>
              </a:rPr>
              <a:t>DATBIKE</a:t>
            </a:r>
          </a:p>
        </p:txBody>
      </p:sp>
      <p:sp>
        <p:nvSpPr>
          <p:cNvPr id="30" name="TextBox 30"/>
          <p:cNvSpPr txBox="1"/>
          <p:nvPr/>
        </p:nvSpPr>
        <p:spPr>
          <a:xfrm>
            <a:off x="13231191" y="9201150"/>
            <a:ext cx="2821953" cy="456110"/>
          </a:xfrm>
          <a:prstGeom prst="rect">
            <a:avLst/>
          </a:prstGeom>
        </p:spPr>
        <p:txBody>
          <a:bodyPr lIns="0" tIns="0" rIns="0" bIns="0" rtlCol="0" anchor="t">
            <a:spAutoFit/>
          </a:bodyPr>
          <a:lstStyle/>
          <a:p>
            <a:pPr algn="ctr">
              <a:lnSpc>
                <a:spcPts val="3735"/>
              </a:lnSpc>
              <a:spcBef>
                <a:spcPct val="0"/>
              </a:spcBef>
            </a:pPr>
            <a:r>
              <a:rPr lang="en-US" sz="2667" b="1">
                <a:solidFill>
                  <a:srgbClr val="FFFFFF"/>
                </a:solidFill>
                <a:latin typeface="Open Sans Bold"/>
                <a:ea typeface="Open Sans Bold"/>
                <a:cs typeface="Open Sans Bold"/>
                <a:sym typeface="Open Sans Bold"/>
              </a:rPr>
              <a:t>VINFAST</a:t>
            </a:r>
          </a:p>
        </p:txBody>
      </p:sp>
      <p:sp>
        <p:nvSpPr>
          <p:cNvPr id="31" name="TextBox 31"/>
          <p:cNvSpPr txBox="1"/>
          <p:nvPr/>
        </p:nvSpPr>
        <p:spPr>
          <a:xfrm>
            <a:off x="2173825" y="3091387"/>
            <a:ext cx="3089439" cy="514349"/>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Open Sans Bold"/>
                <a:ea typeface="Open Sans Bold"/>
                <a:cs typeface="Open Sans Bold"/>
                <a:sym typeface="Open Sans Bold"/>
              </a:rPr>
              <a:t>SANG TRỌNG</a:t>
            </a:r>
          </a:p>
        </p:txBody>
      </p:sp>
      <p:sp>
        <p:nvSpPr>
          <p:cNvPr id="32" name="TextBox 32"/>
          <p:cNvSpPr txBox="1"/>
          <p:nvPr/>
        </p:nvSpPr>
        <p:spPr>
          <a:xfrm>
            <a:off x="7597428" y="3091387"/>
            <a:ext cx="3089439" cy="514349"/>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Open Sans Bold"/>
                <a:ea typeface="Open Sans Bold"/>
                <a:cs typeface="Open Sans Bold"/>
                <a:sym typeface="Open Sans Bold"/>
              </a:rPr>
              <a:t>SÀNH ĐIỆU</a:t>
            </a:r>
          </a:p>
        </p:txBody>
      </p:sp>
      <p:sp>
        <p:nvSpPr>
          <p:cNvPr id="33" name="TextBox 33"/>
          <p:cNvSpPr txBox="1"/>
          <p:nvPr/>
        </p:nvSpPr>
        <p:spPr>
          <a:xfrm>
            <a:off x="13024735" y="3091387"/>
            <a:ext cx="3089439" cy="514349"/>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Open Sans Bold"/>
                <a:ea typeface="Open Sans Bold"/>
                <a:cs typeface="Open Sans Bold"/>
                <a:sym typeface="Open Sans Bold"/>
              </a:rPr>
              <a:t>CÁ TÍNH</a:t>
            </a:r>
          </a:p>
        </p:txBody>
      </p:sp>
      <p:sp>
        <p:nvSpPr>
          <p:cNvPr id="34" name="TextBox 34"/>
          <p:cNvSpPr txBox="1"/>
          <p:nvPr/>
        </p:nvSpPr>
        <p:spPr>
          <a:xfrm>
            <a:off x="2656320" y="6456354"/>
            <a:ext cx="2221317" cy="356233"/>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Open Sans"/>
                <a:ea typeface="Open Sans"/>
                <a:cs typeface="Open Sans"/>
                <a:sym typeface="Open Sans"/>
              </a:rPr>
              <a:t>DIBAO</a:t>
            </a:r>
          </a:p>
        </p:txBody>
      </p:sp>
      <p:grpSp>
        <p:nvGrpSpPr>
          <p:cNvPr id="35" name="Group 35"/>
          <p:cNvGrpSpPr/>
          <p:nvPr/>
        </p:nvGrpSpPr>
        <p:grpSpPr>
          <a:xfrm>
            <a:off x="367371" y="194330"/>
            <a:ext cx="4645177" cy="980587"/>
            <a:chOff x="0" y="0"/>
            <a:chExt cx="1342807" cy="283464"/>
          </a:xfrm>
        </p:grpSpPr>
        <p:sp>
          <p:nvSpPr>
            <p:cNvPr id="36" name="Freeform 36"/>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37" name="TextBox 37"/>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38" name="Freeform 38"/>
          <p:cNvSpPr/>
          <p:nvPr/>
        </p:nvSpPr>
        <p:spPr>
          <a:xfrm>
            <a:off x="694088" y="286431"/>
            <a:ext cx="742269" cy="742269"/>
          </a:xfrm>
          <a:custGeom>
            <a:avLst/>
            <a:gdLst/>
            <a:ahLst/>
            <a:cxnLst/>
            <a:rect l="l" t="t" r="r" b="b"/>
            <a:pathLst>
              <a:path w="742269" h="742269">
                <a:moveTo>
                  <a:pt x="0" y="0"/>
                </a:moveTo>
                <a:lnTo>
                  <a:pt x="742270" y="0"/>
                </a:lnTo>
                <a:lnTo>
                  <a:pt x="742270" y="742269"/>
                </a:lnTo>
                <a:lnTo>
                  <a:pt x="0" y="742269"/>
                </a:lnTo>
                <a:lnTo>
                  <a:pt x="0" y="0"/>
                </a:lnTo>
                <a:close/>
              </a:path>
            </a:pathLst>
          </a:custGeom>
          <a:blipFill>
            <a:blip r:embed="rId9"/>
            <a:stretch>
              <a:fillRect/>
            </a:stretch>
          </a:blipFill>
        </p:spPr>
      </p:sp>
      <p:sp>
        <p:nvSpPr>
          <p:cNvPr id="39" name="TextBox 39"/>
          <p:cNvSpPr txBox="1"/>
          <p:nvPr/>
        </p:nvSpPr>
        <p:spPr>
          <a:xfrm>
            <a:off x="1363312" y="556671"/>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627" y="-261903"/>
            <a:ext cx="6752746" cy="11001062"/>
            <a:chOff x="0" y="0"/>
            <a:chExt cx="1778501" cy="2897399"/>
          </a:xfrm>
        </p:grpSpPr>
        <p:sp>
          <p:nvSpPr>
            <p:cNvPr id="3" name="Freeform 3"/>
            <p:cNvSpPr/>
            <p:nvPr/>
          </p:nvSpPr>
          <p:spPr>
            <a:xfrm>
              <a:off x="0" y="0"/>
              <a:ext cx="1778501" cy="2897399"/>
            </a:xfrm>
            <a:custGeom>
              <a:avLst/>
              <a:gdLst/>
              <a:ahLst/>
              <a:cxnLst/>
              <a:rect l="l" t="t" r="r" b="b"/>
              <a:pathLst>
                <a:path w="1778501" h="2897399">
                  <a:moveTo>
                    <a:pt x="0" y="0"/>
                  </a:moveTo>
                  <a:lnTo>
                    <a:pt x="1778501" y="0"/>
                  </a:lnTo>
                  <a:lnTo>
                    <a:pt x="1778501" y="2897399"/>
                  </a:lnTo>
                  <a:lnTo>
                    <a:pt x="0" y="2897399"/>
                  </a:lnTo>
                  <a:close/>
                </a:path>
              </a:pathLst>
            </a:custGeom>
            <a:solidFill>
              <a:srgbClr val="0D346D"/>
            </a:solidFill>
          </p:spPr>
        </p:sp>
        <p:sp>
          <p:nvSpPr>
            <p:cNvPr id="4" name="TextBox 4"/>
            <p:cNvSpPr txBox="1"/>
            <p:nvPr/>
          </p:nvSpPr>
          <p:spPr>
            <a:xfrm>
              <a:off x="0" y="-57150"/>
              <a:ext cx="1778501" cy="2954549"/>
            </a:xfrm>
            <a:prstGeom prst="rect">
              <a:avLst/>
            </a:prstGeom>
          </p:spPr>
          <p:txBody>
            <a:bodyPr lIns="50800" tIns="50800" rIns="50800" bIns="50800" rtlCol="0" anchor="ctr"/>
            <a:lstStyle/>
            <a:p>
              <a:pPr algn="ctr">
                <a:lnSpc>
                  <a:spcPts val="3500"/>
                </a:lnSpc>
              </a:pPr>
              <a:endParaRPr/>
            </a:p>
          </p:txBody>
        </p:sp>
      </p:grpSp>
      <p:sp>
        <p:nvSpPr>
          <p:cNvPr id="5" name="AutoShape 5"/>
          <p:cNvSpPr/>
          <p:nvPr/>
        </p:nvSpPr>
        <p:spPr>
          <a:xfrm rot="-2078249">
            <a:off x="2468346" y="3326495"/>
            <a:ext cx="1690809" cy="0"/>
          </a:xfrm>
          <a:prstGeom prst="line">
            <a:avLst/>
          </a:prstGeom>
          <a:ln w="9525" cap="flat">
            <a:solidFill>
              <a:srgbClr val="0D346D"/>
            </a:solidFill>
            <a:prstDash val="solid"/>
            <a:headEnd type="none" w="sm" len="sm"/>
            <a:tailEnd type="none" w="sm" len="sm"/>
          </a:ln>
        </p:spPr>
      </p:sp>
      <p:sp>
        <p:nvSpPr>
          <p:cNvPr id="6" name="AutoShape 6"/>
          <p:cNvSpPr/>
          <p:nvPr/>
        </p:nvSpPr>
        <p:spPr>
          <a:xfrm rot="-8495179">
            <a:off x="14473699" y="3395519"/>
            <a:ext cx="1690809" cy="0"/>
          </a:xfrm>
          <a:prstGeom prst="line">
            <a:avLst/>
          </a:prstGeom>
          <a:ln w="9525" cap="flat">
            <a:solidFill>
              <a:srgbClr val="0D346D"/>
            </a:solidFill>
            <a:prstDash val="solid"/>
            <a:headEnd type="none" w="sm" len="sm"/>
            <a:tailEnd type="none" w="sm" len="sm"/>
          </a:ln>
        </p:spPr>
      </p:sp>
      <p:grpSp>
        <p:nvGrpSpPr>
          <p:cNvPr id="7" name="Group 7"/>
          <p:cNvGrpSpPr/>
          <p:nvPr/>
        </p:nvGrpSpPr>
        <p:grpSpPr>
          <a:xfrm>
            <a:off x="0" y="3815689"/>
            <a:ext cx="5796446" cy="1599550"/>
            <a:chOff x="0" y="0"/>
            <a:chExt cx="1526636" cy="421281"/>
          </a:xfrm>
        </p:grpSpPr>
        <p:sp>
          <p:nvSpPr>
            <p:cNvPr id="8" name="Freeform 8"/>
            <p:cNvSpPr/>
            <p:nvPr/>
          </p:nvSpPr>
          <p:spPr>
            <a:xfrm>
              <a:off x="0" y="0"/>
              <a:ext cx="1526636" cy="421281"/>
            </a:xfrm>
            <a:custGeom>
              <a:avLst/>
              <a:gdLst/>
              <a:ahLst/>
              <a:cxnLst/>
              <a:rect l="l" t="t" r="r" b="b"/>
              <a:pathLst>
                <a:path w="1526636" h="421281">
                  <a:moveTo>
                    <a:pt x="0" y="0"/>
                  </a:moveTo>
                  <a:lnTo>
                    <a:pt x="1526636" y="0"/>
                  </a:lnTo>
                  <a:lnTo>
                    <a:pt x="1526636" y="421281"/>
                  </a:lnTo>
                  <a:lnTo>
                    <a:pt x="0" y="421281"/>
                  </a:lnTo>
                  <a:close/>
                </a:path>
              </a:pathLst>
            </a:custGeom>
            <a:solidFill>
              <a:srgbClr val="FF9F1C"/>
            </a:solidFill>
          </p:spPr>
        </p:sp>
        <p:sp>
          <p:nvSpPr>
            <p:cNvPr id="9" name="TextBox 9"/>
            <p:cNvSpPr txBox="1"/>
            <p:nvPr/>
          </p:nvSpPr>
          <p:spPr>
            <a:xfrm>
              <a:off x="0" y="-57150"/>
              <a:ext cx="1526636" cy="478431"/>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12520373" y="3815689"/>
            <a:ext cx="5796446" cy="1599550"/>
            <a:chOff x="0" y="0"/>
            <a:chExt cx="1526636" cy="421281"/>
          </a:xfrm>
        </p:grpSpPr>
        <p:sp>
          <p:nvSpPr>
            <p:cNvPr id="11" name="Freeform 11"/>
            <p:cNvSpPr/>
            <p:nvPr/>
          </p:nvSpPr>
          <p:spPr>
            <a:xfrm>
              <a:off x="0" y="0"/>
              <a:ext cx="1526636" cy="421281"/>
            </a:xfrm>
            <a:custGeom>
              <a:avLst/>
              <a:gdLst/>
              <a:ahLst/>
              <a:cxnLst/>
              <a:rect l="l" t="t" r="r" b="b"/>
              <a:pathLst>
                <a:path w="1526636" h="421281">
                  <a:moveTo>
                    <a:pt x="0" y="0"/>
                  </a:moveTo>
                  <a:lnTo>
                    <a:pt x="1526636" y="0"/>
                  </a:lnTo>
                  <a:lnTo>
                    <a:pt x="1526636" y="421281"/>
                  </a:lnTo>
                  <a:lnTo>
                    <a:pt x="0" y="421281"/>
                  </a:lnTo>
                  <a:close/>
                </a:path>
              </a:pathLst>
            </a:custGeom>
            <a:solidFill>
              <a:srgbClr val="FF9F1C"/>
            </a:solidFill>
          </p:spPr>
        </p:sp>
        <p:sp>
          <p:nvSpPr>
            <p:cNvPr id="12" name="TextBox 12"/>
            <p:cNvSpPr txBox="1"/>
            <p:nvPr/>
          </p:nvSpPr>
          <p:spPr>
            <a:xfrm>
              <a:off x="0" y="-57150"/>
              <a:ext cx="1526636" cy="478431"/>
            </a:xfrm>
            <a:prstGeom prst="rect">
              <a:avLst/>
            </a:prstGeom>
          </p:spPr>
          <p:txBody>
            <a:bodyPr lIns="50800" tIns="50800" rIns="50800" bIns="50800" rtlCol="0" anchor="ctr"/>
            <a:lstStyle/>
            <a:p>
              <a:pPr algn="ctr">
                <a:lnSpc>
                  <a:spcPts val="3500"/>
                </a:lnSpc>
              </a:pPr>
              <a:endParaRPr/>
            </a:p>
          </p:txBody>
        </p:sp>
      </p:grpSp>
      <p:sp>
        <p:nvSpPr>
          <p:cNvPr id="13" name="AutoShape 13"/>
          <p:cNvSpPr/>
          <p:nvPr/>
        </p:nvSpPr>
        <p:spPr>
          <a:xfrm>
            <a:off x="4012026" y="2837302"/>
            <a:ext cx="3819459" cy="0"/>
          </a:xfrm>
          <a:prstGeom prst="line">
            <a:avLst/>
          </a:prstGeom>
          <a:ln w="9525" cap="flat">
            <a:solidFill>
              <a:srgbClr val="0D346D"/>
            </a:solidFill>
            <a:prstDash val="solid"/>
            <a:headEnd type="none" w="sm" len="sm"/>
            <a:tailEnd type="none" w="sm" len="sm"/>
          </a:ln>
        </p:spPr>
      </p:sp>
      <p:sp>
        <p:nvSpPr>
          <p:cNvPr id="14" name="AutoShape 14"/>
          <p:cNvSpPr/>
          <p:nvPr/>
        </p:nvSpPr>
        <p:spPr>
          <a:xfrm>
            <a:off x="10834272" y="2861745"/>
            <a:ext cx="3819459" cy="0"/>
          </a:xfrm>
          <a:prstGeom prst="line">
            <a:avLst/>
          </a:prstGeom>
          <a:ln w="9525" cap="flat">
            <a:solidFill>
              <a:srgbClr val="0D346D"/>
            </a:solidFill>
            <a:prstDash val="solid"/>
            <a:headEnd type="none" w="sm" len="sm"/>
            <a:tailEnd type="none" w="sm" len="sm"/>
          </a:ln>
        </p:spPr>
      </p:sp>
      <p:sp>
        <p:nvSpPr>
          <p:cNvPr id="15" name="Freeform 15"/>
          <p:cNvSpPr/>
          <p:nvPr/>
        </p:nvSpPr>
        <p:spPr>
          <a:xfrm>
            <a:off x="10339637" y="-159826"/>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Freeform 16"/>
          <p:cNvSpPr/>
          <p:nvPr/>
        </p:nvSpPr>
        <p:spPr>
          <a:xfrm>
            <a:off x="3488799" y="9525790"/>
            <a:ext cx="3987291" cy="761210"/>
          </a:xfrm>
          <a:custGeom>
            <a:avLst/>
            <a:gdLst/>
            <a:ahLst/>
            <a:cxnLst/>
            <a:rect l="l" t="t" r="r" b="b"/>
            <a:pathLst>
              <a:path w="3987291" h="761210">
                <a:moveTo>
                  <a:pt x="0" y="0"/>
                </a:moveTo>
                <a:lnTo>
                  <a:pt x="3987291" y="0"/>
                </a:lnTo>
                <a:lnTo>
                  <a:pt x="3987291" y="761210"/>
                </a:lnTo>
                <a:lnTo>
                  <a:pt x="0" y="7612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Freeform 17"/>
          <p:cNvSpPr/>
          <p:nvPr/>
        </p:nvSpPr>
        <p:spPr>
          <a:xfrm>
            <a:off x="5767627" y="-188790"/>
            <a:ext cx="6752746" cy="6786769"/>
          </a:xfrm>
          <a:custGeom>
            <a:avLst/>
            <a:gdLst/>
            <a:ahLst/>
            <a:cxnLst/>
            <a:rect l="l" t="t" r="r" b="b"/>
            <a:pathLst>
              <a:path w="6752746" h="6786769">
                <a:moveTo>
                  <a:pt x="0" y="0"/>
                </a:moveTo>
                <a:lnTo>
                  <a:pt x="6752746" y="0"/>
                </a:lnTo>
                <a:lnTo>
                  <a:pt x="6752746" y="6786769"/>
                </a:lnTo>
                <a:lnTo>
                  <a:pt x="0" y="6786769"/>
                </a:lnTo>
                <a:lnTo>
                  <a:pt x="0" y="0"/>
                </a:lnTo>
                <a:close/>
              </a:path>
            </a:pathLst>
          </a:custGeom>
          <a:blipFill>
            <a:blip r:embed="rId4"/>
            <a:stretch>
              <a:fillRect l="-32493" r="-19613"/>
            </a:stretch>
          </a:blipFill>
        </p:spPr>
      </p:sp>
      <p:sp>
        <p:nvSpPr>
          <p:cNvPr id="18" name="Freeform 18"/>
          <p:cNvSpPr/>
          <p:nvPr/>
        </p:nvSpPr>
        <p:spPr>
          <a:xfrm>
            <a:off x="5796446" y="6597979"/>
            <a:ext cx="1263193" cy="1005728"/>
          </a:xfrm>
          <a:custGeom>
            <a:avLst/>
            <a:gdLst/>
            <a:ahLst/>
            <a:cxnLst/>
            <a:rect l="l" t="t" r="r" b="b"/>
            <a:pathLst>
              <a:path w="1263193" h="1005728">
                <a:moveTo>
                  <a:pt x="0" y="0"/>
                </a:moveTo>
                <a:lnTo>
                  <a:pt x="1263193" y="0"/>
                </a:lnTo>
                <a:lnTo>
                  <a:pt x="1263193" y="1005728"/>
                </a:lnTo>
                <a:lnTo>
                  <a:pt x="0" y="1005728"/>
                </a:lnTo>
                <a:lnTo>
                  <a:pt x="0" y="0"/>
                </a:lnTo>
                <a:close/>
              </a:path>
            </a:pathLst>
          </a:custGeom>
          <a:blipFill>
            <a:blip r:embed="rId5"/>
            <a:stretch>
              <a:fillRect l="-11273" r="-9224"/>
            </a:stretch>
          </a:blipFill>
        </p:spPr>
      </p:sp>
      <p:sp>
        <p:nvSpPr>
          <p:cNvPr id="19" name="Freeform 19"/>
          <p:cNvSpPr/>
          <p:nvPr/>
        </p:nvSpPr>
        <p:spPr>
          <a:xfrm>
            <a:off x="7059639" y="6597979"/>
            <a:ext cx="1182945" cy="1017111"/>
          </a:xfrm>
          <a:custGeom>
            <a:avLst/>
            <a:gdLst/>
            <a:ahLst/>
            <a:cxnLst/>
            <a:rect l="l" t="t" r="r" b="b"/>
            <a:pathLst>
              <a:path w="1182945" h="1017111">
                <a:moveTo>
                  <a:pt x="0" y="0"/>
                </a:moveTo>
                <a:lnTo>
                  <a:pt x="1182944" y="0"/>
                </a:lnTo>
                <a:lnTo>
                  <a:pt x="1182944" y="1017111"/>
                </a:lnTo>
                <a:lnTo>
                  <a:pt x="0" y="1017111"/>
                </a:lnTo>
                <a:lnTo>
                  <a:pt x="0" y="0"/>
                </a:lnTo>
                <a:close/>
              </a:path>
            </a:pathLst>
          </a:custGeom>
          <a:blipFill>
            <a:blip r:embed="rId6"/>
            <a:stretch>
              <a:fillRect l="-20542" r="-9586"/>
            </a:stretch>
          </a:blipFill>
        </p:spPr>
      </p:sp>
      <p:sp>
        <p:nvSpPr>
          <p:cNvPr id="20" name="Freeform 20"/>
          <p:cNvSpPr/>
          <p:nvPr/>
        </p:nvSpPr>
        <p:spPr>
          <a:xfrm>
            <a:off x="8242583" y="6597979"/>
            <a:ext cx="1477982" cy="1017111"/>
          </a:xfrm>
          <a:custGeom>
            <a:avLst/>
            <a:gdLst/>
            <a:ahLst/>
            <a:cxnLst/>
            <a:rect l="l" t="t" r="r" b="b"/>
            <a:pathLst>
              <a:path w="1477982" h="1017111">
                <a:moveTo>
                  <a:pt x="0" y="0"/>
                </a:moveTo>
                <a:lnTo>
                  <a:pt x="1477982" y="0"/>
                </a:lnTo>
                <a:lnTo>
                  <a:pt x="1477982" y="1017111"/>
                </a:lnTo>
                <a:lnTo>
                  <a:pt x="0" y="1017111"/>
                </a:lnTo>
                <a:lnTo>
                  <a:pt x="0" y="0"/>
                </a:lnTo>
                <a:close/>
              </a:path>
            </a:pathLst>
          </a:custGeom>
          <a:blipFill>
            <a:blip r:embed="rId7"/>
            <a:stretch>
              <a:fillRect l="-11576" t="-3564" b="-3564"/>
            </a:stretch>
          </a:blipFill>
        </p:spPr>
      </p:sp>
      <p:sp>
        <p:nvSpPr>
          <p:cNvPr id="21" name="Freeform 21"/>
          <p:cNvSpPr/>
          <p:nvPr/>
        </p:nvSpPr>
        <p:spPr>
          <a:xfrm>
            <a:off x="9542363" y="6586596"/>
            <a:ext cx="1446370" cy="1017111"/>
          </a:xfrm>
          <a:custGeom>
            <a:avLst/>
            <a:gdLst/>
            <a:ahLst/>
            <a:cxnLst/>
            <a:rect l="l" t="t" r="r" b="b"/>
            <a:pathLst>
              <a:path w="1446370" h="1017111">
                <a:moveTo>
                  <a:pt x="0" y="0"/>
                </a:moveTo>
                <a:lnTo>
                  <a:pt x="1446370" y="0"/>
                </a:lnTo>
                <a:lnTo>
                  <a:pt x="1446370" y="1017111"/>
                </a:lnTo>
                <a:lnTo>
                  <a:pt x="0" y="1017111"/>
                </a:lnTo>
                <a:lnTo>
                  <a:pt x="0" y="0"/>
                </a:lnTo>
                <a:close/>
              </a:path>
            </a:pathLst>
          </a:custGeom>
          <a:blipFill>
            <a:blip r:embed="rId8"/>
            <a:stretch>
              <a:fillRect l="-16903" t="-4921" b="-4921"/>
            </a:stretch>
          </a:blipFill>
        </p:spPr>
      </p:sp>
      <p:sp>
        <p:nvSpPr>
          <p:cNvPr id="22" name="Freeform 22"/>
          <p:cNvSpPr/>
          <p:nvPr/>
        </p:nvSpPr>
        <p:spPr>
          <a:xfrm>
            <a:off x="10988733" y="6609362"/>
            <a:ext cx="1531640" cy="1005728"/>
          </a:xfrm>
          <a:custGeom>
            <a:avLst/>
            <a:gdLst/>
            <a:ahLst/>
            <a:cxnLst/>
            <a:rect l="l" t="t" r="r" b="b"/>
            <a:pathLst>
              <a:path w="1531640" h="1005728">
                <a:moveTo>
                  <a:pt x="0" y="0"/>
                </a:moveTo>
                <a:lnTo>
                  <a:pt x="1531640" y="0"/>
                </a:lnTo>
                <a:lnTo>
                  <a:pt x="1531640" y="1005728"/>
                </a:lnTo>
                <a:lnTo>
                  <a:pt x="0" y="1005728"/>
                </a:lnTo>
                <a:lnTo>
                  <a:pt x="0" y="0"/>
                </a:lnTo>
                <a:close/>
              </a:path>
            </a:pathLst>
          </a:custGeom>
          <a:blipFill>
            <a:blip r:embed="rId9"/>
            <a:stretch>
              <a:fillRect t="-8822" r="-16913" b="-8822"/>
            </a:stretch>
          </a:blipFill>
        </p:spPr>
      </p:sp>
      <p:sp>
        <p:nvSpPr>
          <p:cNvPr id="23" name="TextBox 23"/>
          <p:cNvSpPr txBox="1"/>
          <p:nvPr/>
        </p:nvSpPr>
        <p:spPr>
          <a:xfrm>
            <a:off x="6137823" y="8171977"/>
            <a:ext cx="6012354" cy="930275"/>
          </a:xfrm>
          <a:prstGeom prst="rect">
            <a:avLst/>
          </a:prstGeom>
        </p:spPr>
        <p:txBody>
          <a:bodyPr lIns="0" tIns="0" rIns="0" bIns="0" rtlCol="0" anchor="t">
            <a:spAutoFit/>
          </a:bodyPr>
          <a:lstStyle/>
          <a:p>
            <a:pPr algn="ctr">
              <a:lnSpc>
                <a:spcPts val="6999"/>
              </a:lnSpc>
            </a:pPr>
            <a:r>
              <a:rPr lang="en-US" sz="6999">
                <a:solidFill>
                  <a:srgbClr val="FFFFFF"/>
                </a:solidFill>
                <a:latin typeface="Open Sans Bold"/>
                <a:ea typeface="Open Sans Bold"/>
                <a:cs typeface="Open Sans Bold"/>
                <a:sym typeface="Open Sans Bold"/>
              </a:rPr>
              <a:t>DIBAO</a:t>
            </a:r>
          </a:p>
        </p:txBody>
      </p:sp>
      <p:sp>
        <p:nvSpPr>
          <p:cNvPr id="24" name="TextBox 24"/>
          <p:cNvSpPr txBox="1"/>
          <p:nvPr/>
        </p:nvSpPr>
        <p:spPr>
          <a:xfrm>
            <a:off x="531988" y="1168194"/>
            <a:ext cx="4336171" cy="2036400"/>
          </a:xfrm>
          <a:prstGeom prst="rect">
            <a:avLst/>
          </a:prstGeom>
        </p:spPr>
        <p:txBody>
          <a:bodyPr lIns="0" tIns="0" rIns="0" bIns="0" rtlCol="0" anchor="t">
            <a:spAutoFit/>
          </a:bodyPr>
          <a:lstStyle/>
          <a:p>
            <a:pPr algn="ctr">
              <a:lnSpc>
                <a:spcPts val="3257"/>
              </a:lnSpc>
            </a:pPr>
            <a:r>
              <a:rPr lang="en-US" sz="2326">
                <a:solidFill>
                  <a:srgbClr val="000000"/>
                </a:solidFill>
                <a:latin typeface="Open Sans Bold"/>
                <a:ea typeface="Open Sans Bold"/>
                <a:cs typeface="Open Sans Bold"/>
                <a:sym typeface="Open Sans Bold"/>
              </a:rPr>
              <a:t>Động cơ điện</a:t>
            </a:r>
          </a:p>
          <a:p>
            <a:pPr algn="ctr">
              <a:lnSpc>
                <a:spcPts val="3257"/>
              </a:lnSpc>
            </a:pPr>
            <a:r>
              <a:rPr lang="en-US" sz="2326">
                <a:solidFill>
                  <a:srgbClr val="000000"/>
                </a:solidFill>
                <a:latin typeface="Open Sans"/>
                <a:ea typeface="Open Sans"/>
                <a:cs typeface="Open Sans"/>
                <a:sym typeface="Open Sans"/>
              </a:rPr>
              <a:t>Động cơ điện là trái tim của xe máy điện, chuyển đổi năng lượng điện thành động năng.</a:t>
            </a:r>
          </a:p>
          <a:p>
            <a:pPr algn="ctr">
              <a:lnSpc>
                <a:spcPts val="3257"/>
              </a:lnSpc>
              <a:spcBef>
                <a:spcPct val="0"/>
              </a:spcBef>
            </a:pPr>
            <a:endParaRPr lang="en-US" sz="2326">
              <a:solidFill>
                <a:srgbClr val="000000"/>
              </a:solidFill>
              <a:latin typeface="Open Sans"/>
              <a:ea typeface="Open Sans"/>
              <a:cs typeface="Open Sans"/>
              <a:sym typeface="Open Sans"/>
            </a:endParaRPr>
          </a:p>
        </p:txBody>
      </p:sp>
      <p:sp>
        <p:nvSpPr>
          <p:cNvPr id="25" name="TextBox 25"/>
          <p:cNvSpPr txBox="1"/>
          <p:nvPr/>
        </p:nvSpPr>
        <p:spPr>
          <a:xfrm>
            <a:off x="13019935" y="5905527"/>
            <a:ext cx="4797321" cy="1544320"/>
          </a:xfrm>
          <a:prstGeom prst="rect">
            <a:avLst/>
          </a:prstGeom>
        </p:spPr>
        <p:txBody>
          <a:bodyPr lIns="0" tIns="0" rIns="0" bIns="0" rtlCol="0" anchor="t">
            <a:spAutoFit/>
          </a:bodyPr>
          <a:lstStyle/>
          <a:p>
            <a:pPr algn="ctr">
              <a:lnSpc>
                <a:spcPts val="3079"/>
              </a:lnSpc>
            </a:pPr>
            <a:r>
              <a:rPr lang="en-US" sz="2199">
                <a:solidFill>
                  <a:srgbClr val="000000"/>
                </a:solidFill>
                <a:latin typeface="Open Sans Bold"/>
                <a:ea typeface="Open Sans Bold"/>
                <a:cs typeface="Open Sans Bold"/>
                <a:sym typeface="Open Sans Bold"/>
              </a:rPr>
              <a:t>Bộ điều khiển</a:t>
            </a:r>
          </a:p>
          <a:p>
            <a:pPr algn="ctr">
              <a:lnSpc>
                <a:spcPts val="3079"/>
              </a:lnSpc>
            </a:pPr>
            <a:r>
              <a:rPr lang="en-US" sz="2199">
                <a:solidFill>
                  <a:srgbClr val="000000"/>
                </a:solidFill>
                <a:latin typeface="Open Sans"/>
                <a:ea typeface="Open Sans"/>
                <a:cs typeface="Open Sans"/>
                <a:sym typeface="Open Sans"/>
              </a:rPr>
              <a:t>Bộ điều khiển kiểm soát dòng điện và tốc độ của động cơ điện.</a:t>
            </a:r>
          </a:p>
          <a:p>
            <a:pPr algn="ctr">
              <a:lnSpc>
                <a:spcPts val="3079"/>
              </a:lnSpc>
              <a:spcBef>
                <a:spcPct val="0"/>
              </a:spcBef>
            </a:pPr>
            <a:endParaRPr lang="en-US" sz="2199">
              <a:solidFill>
                <a:srgbClr val="000000"/>
              </a:solidFill>
              <a:latin typeface="Open Sans"/>
              <a:ea typeface="Open Sans"/>
              <a:cs typeface="Open Sans"/>
              <a:sym typeface="Open Sans"/>
            </a:endParaRPr>
          </a:p>
        </p:txBody>
      </p:sp>
      <p:sp>
        <p:nvSpPr>
          <p:cNvPr id="26" name="TextBox 26"/>
          <p:cNvSpPr txBox="1"/>
          <p:nvPr/>
        </p:nvSpPr>
        <p:spPr>
          <a:xfrm>
            <a:off x="127820" y="6208889"/>
            <a:ext cx="5144507" cy="1626825"/>
          </a:xfrm>
          <a:prstGeom prst="rect">
            <a:avLst/>
          </a:prstGeom>
        </p:spPr>
        <p:txBody>
          <a:bodyPr lIns="0" tIns="0" rIns="0" bIns="0" rtlCol="0" anchor="t">
            <a:spAutoFit/>
          </a:bodyPr>
          <a:lstStyle/>
          <a:p>
            <a:pPr algn="ctr">
              <a:lnSpc>
                <a:spcPts val="3257"/>
              </a:lnSpc>
            </a:pPr>
            <a:r>
              <a:rPr lang="en-US" sz="2326">
                <a:solidFill>
                  <a:srgbClr val="000000"/>
                </a:solidFill>
                <a:latin typeface="Open Sans Bold"/>
                <a:ea typeface="Open Sans Bold"/>
                <a:cs typeface="Open Sans Bold"/>
                <a:sym typeface="Open Sans Bold"/>
              </a:rPr>
              <a:t>Pin và Hệ thống Sạc</a:t>
            </a:r>
          </a:p>
          <a:p>
            <a:pPr algn="ctr">
              <a:lnSpc>
                <a:spcPts val="3257"/>
              </a:lnSpc>
            </a:pPr>
            <a:r>
              <a:rPr lang="en-US" sz="2326">
                <a:solidFill>
                  <a:srgbClr val="000000"/>
                </a:solidFill>
                <a:latin typeface="Open Sans"/>
                <a:ea typeface="Open Sans"/>
                <a:cs typeface="Open Sans"/>
                <a:sym typeface="Open Sans"/>
              </a:rPr>
              <a:t>Pin cung cấp năng lượng cho xe máy điện. Hệ thống sạc nạp điện cho pin.</a:t>
            </a:r>
          </a:p>
          <a:p>
            <a:pPr algn="ctr">
              <a:lnSpc>
                <a:spcPts val="3257"/>
              </a:lnSpc>
              <a:spcBef>
                <a:spcPct val="0"/>
              </a:spcBef>
            </a:pPr>
            <a:endParaRPr lang="en-US" sz="2326">
              <a:solidFill>
                <a:srgbClr val="000000"/>
              </a:solidFill>
              <a:latin typeface="Open Sans"/>
              <a:ea typeface="Open Sans"/>
              <a:cs typeface="Open Sans"/>
              <a:sym typeface="Open Sans"/>
            </a:endParaRPr>
          </a:p>
        </p:txBody>
      </p:sp>
      <p:sp>
        <p:nvSpPr>
          <p:cNvPr id="27" name="TextBox 27"/>
          <p:cNvSpPr txBox="1"/>
          <p:nvPr/>
        </p:nvSpPr>
        <p:spPr>
          <a:xfrm>
            <a:off x="13204736" y="1149267"/>
            <a:ext cx="4797321" cy="1544320"/>
          </a:xfrm>
          <a:prstGeom prst="rect">
            <a:avLst/>
          </a:prstGeom>
        </p:spPr>
        <p:txBody>
          <a:bodyPr lIns="0" tIns="0" rIns="0" bIns="0" rtlCol="0" anchor="t">
            <a:spAutoFit/>
          </a:bodyPr>
          <a:lstStyle/>
          <a:p>
            <a:pPr algn="ctr">
              <a:lnSpc>
                <a:spcPts val="3079"/>
              </a:lnSpc>
            </a:pPr>
            <a:r>
              <a:rPr lang="en-US" sz="2199">
                <a:solidFill>
                  <a:srgbClr val="000000"/>
                </a:solidFill>
                <a:latin typeface="Open Sans Bold"/>
                <a:ea typeface="Open Sans Bold"/>
                <a:cs typeface="Open Sans Bold"/>
                <a:sym typeface="Open Sans Bold"/>
              </a:rPr>
              <a:t>Hệ thống truyền động</a:t>
            </a:r>
          </a:p>
          <a:p>
            <a:pPr algn="ctr">
              <a:lnSpc>
                <a:spcPts val="3079"/>
              </a:lnSpc>
            </a:pPr>
            <a:r>
              <a:rPr lang="en-US" sz="2199">
                <a:solidFill>
                  <a:srgbClr val="000000"/>
                </a:solidFill>
                <a:latin typeface="Open Sans"/>
                <a:ea typeface="Open Sans"/>
                <a:cs typeface="Open Sans"/>
                <a:sym typeface="Open Sans"/>
              </a:rPr>
              <a:t>Hệ thống truyền động chuyển động của động cơ điện sang bánh xe.</a:t>
            </a:r>
          </a:p>
          <a:p>
            <a:pPr algn="ctr">
              <a:lnSpc>
                <a:spcPts val="3079"/>
              </a:lnSpc>
              <a:spcBef>
                <a:spcPct val="0"/>
              </a:spcBef>
            </a:pPr>
            <a:endParaRPr lang="en-US" sz="2199">
              <a:solidFill>
                <a:srgbClr val="000000"/>
              </a:solidFill>
              <a:latin typeface="Open Sans"/>
              <a:ea typeface="Open Sans"/>
              <a:cs typeface="Open Sans"/>
              <a:sym typeface="Open Sans"/>
            </a:endParaRPr>
          </a:p>
        </p:txBody>
      </p:sp>
      <p:grpSp>
        <p:nvGrpSpPr>
          <p:cNvPr id="28" name="Group 28"/>
          <p:cNvGrpSpPr/>
          <p:nvPr/>
        </p:nvGrpSpPr>
        <p:grpSpPr>
          <a:xfrm>
            <a:off x="723816" y="4162913"/>
            <a:ext cx="4645177" cy="980587"/>
            <a:chOff x="0" y="0"/>
            <a:chExt cx="1342807" cy="283464"/>
          </a:xfrm>
        </p:grpSpPr>
        <p:sp>
          <p:nvSpPr>
            <p:cNvPr id="29" name="Freeform 29"/>
            <p:cNvSpPr/>
            <p:nvPr/>
          </p:nvSpPr>
          <p:spPr>
            <a:xfrm>
              <a:off x="0" y="0"/>
              <a:ext cx="1342807" cy="283464"/>
            </a:xfrm>
            <a:custGeom>
              <a:avLst/>
              <a:gdLst/>
              <a:ahLst/>
              <a:cxnLst/>
              <a:rect l="l" t="t" r="r" b="b"/>
              <a:pathLst>
                <a:path w="1342807" h="283464">
                  <a:moveTo>
                    <a:pt x="83333" y="0"/>
                  </a:moveTo>
                  <a:lnTo>
                    <a:pt x="1259474" y="0"/>
                  </a:lnTo>
                  <a:cubicBezTo>
                    <a:pt x="1305498" y="0"/>
                    <a:pt x="1342807" y="37309"/>
                    <a:pt x="1342807" y="83333"/>
                  </a:cubicBezTo>
                  <a:lnTo>
                    <a:pt x="1342807" y="200131"/>
                  </a:lnTo>
                  <a:cubicBezTo>
                    <a:pt x="1342807" y="246154"/>
                    <a:pt x="1305498" y="283464"/>
                    <a:pt x="1259474" y="283464"/>
                  </a:cubicBezTo>
                  <a:lnTo>
                    <a:pt x="83333" y="283464"/>
                  </a:lnTo>
                  <a:cubicBezTo>
                    <a:pt x="37309" y="283464"/>
                    <a:pt x="0" y="246154"/>
                    <a:pt x="0" y="200131"/>
                  </a:cubicBezTo>
                  <a:lnTo>
                    <a:pt x="0" y="83333"/>
                  </a:lnTo>
                  <a:cubicBezTo>
                    <a:pt x="0" y="37309"/>
                    <a:pt x="37309" y="0"/>
                    <a:pt x="83333" y="0"/>
                  </a:cubicBezTo>
                  <a:close/>
                </a:path>
              </a:pathLst>
            </a:custGeom>
            <a:solidFill>
              <a:srgbClr val="FF9F1C"/>
            </a:solidFill>
            <a:ln w="57150" cap="rnd">
              <a:solidFill>
                <a:srgbClr val="1C1C1C"/>
              </a:solidFill>
              <a:prstDash val="solid"/>
              <a:round/>
            </a:ln>
          </p:spPr>
        </p:sp>
        <p:sp>
          <p:nvSpPr>
            <p:cNvPr id="30" name="TextBox 30"/>
            <p:cNvSpPr txBox="1"/>
            <p:nvPr/>
          </p:nvSpPr>
          <p:spPr>
            <a:xfrm>
              <a:off x="0" y="-38100"/>
              <a:ext cx="1342807" cy="321564"/>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1028700" y="4282072"/>
            <a:ext cx="742269" cy="742269"/>
          </a:xfrm>
          <a:custGeom>
            <a:avLst/>
            <a:gdLst/>
            <a:ahLst/>
            <a:cxnLst/>
            <a:rect l="l" t="t" r="r" b="b"/>
            <a:pathLst>
              <a:path w="742269" h="742269">
                <a:moveTo>
                  <a:pt x="0" y="0"/>
                </a:moveTo>
                <a:lnTo>
                  <a:pt x="742269" y="0"/>
                </a:lnTo>
                <a:lnTo>
                  <a:pt x="742269" y="742269"/>
                </a:lnTo>
                <a:lnTo>
                  <a:pt x="0" y="742269"/>
                </a:lnTo>
                <a:lnTo>
                  <a:pt x="0" y="0"/>
                </a:lnTo>
                <a:close/>
              </a:path>
            </a:pathLst>
          </a:custGeom>
          <a:blipFill>
            <a:blip r:embed="rId10"/>
            <a:stretch>
              <a:fillRect/>
            </a:stretch>
          </a:blipFill>
        </p:spPr>
      </p:sp>
      <p:sp>
        <p:nvSpPr>
          <p:cNvPr id="32" name="TextBox 32"/>
          <p:cNvSpPr txBox="1"/>
          <p:nvPr/>
        </p:nvSpPr>
        <p:spPr>
          <a:xfrm>
            <a:off x="1697035" y="4487512"/>
            <a:ext cx="367195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33" name="TextBox 33"/>
          <p:cNvSpPr txBox="1"/>
          <p:nvPr/>
        </p:nvSpPr>
        <p:spPr>
          <a:xfrm>
            <a:off x="13354739" y="4487512"/>
            <a:ext cx="4462518" cy="294005"/>
          </a:xfrm>
          <a:prstGeom prst="rect">
            <a:avLst/>
          </a:prstGeom>
        </p:spPr>
        <p:txBody>
          <a:bodyPr lIns="0" tIns="0" rIns="0" bIns="0" rtlCol="0" anchor="t">
            <a:spAutoFit/>
          </a:bodyPr>
          <a:lstStyle/>
          <a:p>
            <a:pPr algn="l">
              <a:lnSpc>
                <a:spcPts val="2199"/>
              </a:lnSpc>
            </a:pPr>
            <a:r>
              <a:rPr lang="en-US" sz="2199" b="1" dirty="0">
                <a:solidFill>
                  <a:srgbClr val="1C1C1C"/>
                </a:solidFill>
                <a:latin typeface="Open Sans" panose="020B0604020202020204" charset="0"/>
                <a:ea typeface="Open Sans" panose="020B0604020202020204" charset="0"/>
                <a:cs typeface="Open Sans" panose="020B0604020202020204" charset="0"/>
                <a:sym typeface="Nourd Bold"/>
              </a:rPr>
              <a:t>VIỆN KỸ THUẬT - CÔNG NGHỆ</a:t>
            </a:r>
          </a:p>
        </p:txBody>
      </p:sp>
    </p:spTree>
  </p:cSld>
  <p:clrMapOvr>
    <a:masterClrMapping/>
  </p:clrMapOvr>
  <p:transition spd="slow">
    <p:wheel spokes="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18037" y="0"/>
            <a:ext cx="8603573" cy="10287000"/>
            <a:chOff x="0" y="0"/>
            <a:chExt cx="8603361" cy="10286746"/>
          </a:xfrm>
        </p:grpSpPr>
        <p:sp>
          <p:nvSpPr>
            <p:cNvPr id="3" name="Freeform 3"/>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373434"/>
            </a:solidFill>
            <a:ln w="12700">
              <a:solidFill>
                <a:srgbClr val="000000"/>
              </a:solidFill>
            </a:ln>
          </p:spPr>
        </p:sp>
      </p:grpSp>
      <p:sp>
        <p:nvSpPr>
          <p:cNvPr id="4" name="TextBox 4"/>
          <p:cNvSpPr txBox="1"/>
          <p:nvPr/>
        </p:nvSpPr>
        <p:spPr>
          <a:xfrm>
            <a:off x="4361602" y="635078"/>
            <a:ext cx="8306276" cy="1105057"/>
          </a:xfrm>
          <a:prstGeom prst="rect">
            <a:avLst/>
          </a:prstGeom>
        </p:spPr>
        <p:txBody>
          <a:bodyPr lIns="0" tIns="0" rIns="0" bIns="0" rtlCol="0" anchor="t">
            <a:spAutoFit/>
          </a:bodyPr>
          <a:lstStyle/>
          <a:p>
            <a:pPr algn="l">
              <a:lnSpc>
                <a:spcPts val="8320"/>
              </a:lnSpc>
            </a:pPr>
            <a:r>
              <a:rPr lang="en-US" sz="8320" dirty="0">
                <a:solidFill>
                  <a:srgbClr val="0D346D"/>
                </a:solidFill>
                <a:latin typeface="Open Sans Bold"/>
                <a:ea typeface="Open Sans Bold"/>
                <a:cs typeface="Open Sans Bold"/>
                <a:sym typeface="Open Sans Bold"/>
              </a:rPr>
              <a:t>YADEA</a:t>
            </a:r>
          </a:p>
        </p:txBody>
      </p:sp>
      <p:grpSp>
        <p:nvGrpSpPr>
          <p:cNvPr id="5" name="Group 5"/>
          <p:cNvGrpSpPr/>
          <p:nvPr/>
        </p:nvGrpSpPr>
        <p:grpSpPr>
          <a:xfrm>
            <a:off x="1028700" y="4729687"/>
            <a:ext cx="10448755" cy="1130881"/>
            <a:chOff x="0" y="0"/>
            <a:chExt cx="2751936" cy="297845"/>
          </a:xfrm>
        </p:grpSpPr>
        <p:sp>
          <p:nvSpPr>
            <p:cNvPr id="6" name="Freeform 6"/>
            <p:cNvSpPr/>
            <p:nvPr/>
          </p:nvSpPr>
          <p:spPr>
            <a:xfrm>
              <a:off x="0" y="0"/>
              <a:ext cx="2751936" cy="297845"/>
            </a:xfrm>
            <a:custGeom>
              <a:avLst/>
              <a:gdLst/>
              <a:ahLst/>
              <a:cxnLst/>
              <a:rect l="l" t="t" r="r" b="b"/>
              <a:pathLst>
                <a:path w="2751936" h="297845">
                  <a:moveTo>
                    <a:pt x="0" y="0"/>
                  </a:moveTo>
                  <a:lnTo>
                    <a:pt x="2751936" y="0"/>
                  </a:lnTo>
                  <a:lnTo>
                    <a:pt x="2751936" y="297845"/>
                  </a:lnTo>
                  <a:lnTo>
                    <a:pt x="0" y="297845"/>
                  </a:lnTo>
                  <a:close/>
                </a:path>
              </a:pathLst>
            </a:custGeom>
            <a:solidFill>
              <a:srgbClr val="FF9F1C"/>
            </a:solidFill>
          </p:spPr>
        </p:sp>
        <p:sp>
          <p:nvSpPr>
            <p:cNvPr id="7" name="TextBox 7"/>
            <p:cNvSpPr txBox="1"/>
            <p:nvPr/>
          </p:nvSpPr>
          <p:spPr>
            <a:xfrm>
              <a:off x="0" y="-57150"/>
              <a:ext cx="2751936" cy="354995"/>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a:off x="1028700" y="6155844"/>
            <a:ext cx="10448755" cy="1130881"/>
            <a:chOff x="0" y="0"/>
            <a:chExt cx="2751936" cy="297845"/>
          </a:xfrm>
        </p:grpSpPr>
        <p:sp>
          <p:nvSpPr>
            <p:cNvPr id="9" name="Freeform 9"/>
            <p:cNvSpPr/>
            <p:nvPr/>
          </p:nvSpPr>
          <p:spPr>
            <a:xfrm>
              <a:off x="0" y="0"/>
              <a:ext cx="2751936" cy="297845"/>
            </a:xfrm>
            <a:custGeom>
              <a:avLst/>
              <a:gdLst/>
              <a:ahLst/>
              <a:cxnLst/>
              <a:rect l="l" t="t" r="r" b="b"/>
              <a:pathLst>
                <a:path w="2751936" h="297845">
                  <a:moveTo>
                    <a:pt x="0" y="0"/>
                  </a:moveTo>
                  <a:lnTo>
                    <a:pt x="2751936" y="0"/>
                  </a:lnTo>
                  <a:lnTo>
                    <a:pt x="2751936" y="297845"/>
                  </a:lnTo>
                  <a:lnTo>
                    <a:pt x="0" y="297845"/>
                  </a:lnTo>
                  <a:close/>
                </a:path>
              </a:pathLst>
            </a:custGeom>
            <a:solidFill>
              <a:srgbClr val="FF9F1C"/>
            </a:solidFill>
          </p:spPr>
        </p:sp>
        <p:sp>
          <p:nvSpPr>
            <p:cNvPr id="10" name="TextBox 10"/>
            <p:cNvSpPr txBox="1"/>
            <p:nvPr/>
          </p:nvSpPr>
          <p:spPr>
            <a:xfrm>
              <a:off x="0" y="-57150"/>
              <a:ext cx="2751936" cy="354995"/>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1028700" y="7582000"/>
            <a:ext cx="10448755" cy="1130881"/>
            <a:chOff x="0" y="0"/>
            <a:chExt cx="2751936" cy="297845"/>
          </a:xfrm>
        </p:grpSpPr>
        <p:sp>
          <p:nvSpPr>
            <p:cNvPr id="12" name="Freeform 12"/>
            <p:cNvSpPr/>
            <p:nvPr/>
          </p:nvSpPr>
          <p:spPr>
            <a:xfrm>
              <a:off x="0" y="0"/>
              <a:ext cx="2751936" cy="297845"/>
            </a:xfrm>
            <a:custGeom>
              <a:avLst/>
              <a:gdLst/>
              <a:ahLst/>
              <a:cxnLst/>
              <a:rect l="l" t="t" r="r" b="b"/>
              <a:pathLst>
                <a:path w="2751936" h="297845">
                  <a:moveTo>
                    <a:pt x="0" y="0"/>
                  </a:moveTo>
                  <a:lnTo>
                    <a:pt x="2751936" y="0"/>
                  </a:lnTo>
                  <a:lnTo>
                    <a:pt x="2751936" y="297845"/>
                  </a:lnTo>
                  <a:lnTo>
                    <a:pt x="0" y="297845"/>
                  </a:lnTo>
                  <a:close/>
                </a:path>
              </a:pathLst>
            </a:custGeom>
            <a:solidFill>
              <a:srgbClr val="FF9F1C"/>
            </a:solidFill>
          </p:spPr>
        </p:sp>
        <p:sp>
          <p:nvSpPr>
            <p:cNvPr id="13" name="TextBox 13"/>
            <p:cNvSpPr txBox="1"/>
            <p:nvPr/>
          </p:nvSpPr>
          <p:spPr>
            <a:xfrm>
              <a:off x="0" y="-57150"/>
              <a:ext cx="2751936" cy="354995"/>
            </a:xfrm>
            <a:prstGeom prst="rect">
              <a:avLst/>
            </a:prstGeom>
          </p:spPr>
          <p:txBody>
            <a:bodyPr lIns="50800" tIns="50800" rIns="50800" bIns="50800" rtlCol="0" anchor="ctr"/>
            <a:lstStyle/>
            <a:p>
              <a:pPr algn="ctr">
                <a:lnSpc>
                  <a:spcPts val="3500"/>
                </a:lnSpc>
              </a:pPr>
              <a:endParaRPr/>
            </a:p>
          </p:txBody>
        </p:sp>
      </p:grpSp>
      <p:grpSp>
        <p:nvGrpSpPr>
          <p:cNvPr id="14" name="Group 14"/>
          <p:cNvGrpSpPr>
            <a:grpSpLocks noChangeAspect="1"/>
          </p:cNvGrpSpPr>
          <p:nvPr/>
        </p:nvGrpSpPr>
        <p:grpSpPr>
          <a:xfrm>
            <a:off x="10051059" y="217037"/>
            <a:ext cx="8532018" cy="10201443"/>
            <a:chOff x="0" y="0"/>
            <a:chExt cx="8603361" cy="10286746"/>
          </a:xfrm>
        </p:grpSpPr>
        <p:sp>
          <p:nvSpPr>
            <p:cNvPr id="15" name="Freeform 1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9783" r="-9783"/>
              </a:stretch>
            </a:blipFill>
          </p:spPr>
        </p:sp>
      </p:grpSp>
      <p:grpSp>
        <p:nvGrpSpPr>
          <p:cNvPr id="16" name="Group 16"/>
          <p:cNvGrpSpPr/>
          <p:nvPr/>
        </p:nvGrpSpPr>
        <p:grpSpPr>
          <a:xfrm>
            <a:off x="7867701" y="648683"/>
            <a:ext cx="1146206" cy="925447"/>
            <a:chOff x="0" y="0"/>
            <a:chExt cx="6350000" cy="5126990"/>
          </a:xfrm>
        </p:grpSpPr>
        <p:sp>
          <p:nvSpPr>
            <p:cNvPr id="17" name="Freeform 17"/>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18" name="Group 18"/>
          <p:cNvGrpSpPr/>
          <p:nvPr/>
        </p:nvGrpSpPr>
        <p:grpSpPr>
          <a:xfrm>
            <a:off x="8695303" y="648683"/>
            <a:ext cx="1146206" cy="925447"/>
            <a:chOff x="0" y="0"/>
            <a:chExt cx="6350000" cy="5126990"/>
          </a:xfrm>
        </p:grpSpPr>
        <p:sp>
          <p:nvSpPr>
            <p:cNvPr id="19" name="Freeform 19"/>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0" name="Group 20"/>
          <p:cNvGrpSpPr/>
          <p:nvPr/>
        </p:nvGrpSpPr>
        <p:grpSpPr>
          <a:xfrm>
            <a:off x="9542863" y="648683"/>
            <a:ext cx="1146206" cy="925447"/>
            <a:chOff x="0" y="0"/>
            <a:chExt cx="6350000" cy="5126990"/>
          </a:xfrm>
        </p:grpSpPr>
        <p:sp>
          <p:nvSpPr>
            <p:cNvPr id="21" name="Freeform 21"/>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grpSp>
        <p:nvGrpSpPr>
          <p:cNvPr id="22" name="Group 22"/>
          <p:cNvGrpSpPr/>
          <p:nvPr/>
        </p:nvGrpSpPr>
        <p:grpSpPr>
          <a:xfrm>
            <a:off x="10376417" y="648683"/>
            <a:ext cx="1146206" cy="925447"/>
            <a:chOff x="0" y="0"/>
            <a:chExt cx="6350000" cy="5126990"/>
          </a:xfrm>
        </p:grpSpPr>
        <p:sp>
          <p:nvSpPr>
            <p:cNvPr id="23" name="Freeform 23"/>
            <p:cNvSpPr/>
            <p:nvPr/>
          </p:nvSpPr>
          <p:spPr>
            <a:xfrm>
              <a:off x="0" y="0"/>
              <a:ext cx="6350000" cy="5126990"/>
            </a:xfrm>
            <a:custGeom>
              <a:avLst/>
              <a:gdLst/>
              <a:ahLst/>
              <a:cxnLst/>
              <a:rect l="l" t="t" r="r" b="b"/>
              <a:pathLst>
                <a:path w="6350000" h="512699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9F1C"/>
            </a:solidFill>
          </p:spPr>
        </p:sp>
      </p:grpSp>
      <p:sp>
        <p:nvSpPr>
          <p:cNvPr id="24" name="Freeform 24"/>
          <p:cNvSpPr/>
          <p:nvPr/>
        </p:nvSpPr>
        <p:spPr>
          <a:xfrm>
            <a:off x="96836" y="1600011"/>
            <a:ext cx="1734480" cy="1405652"/>
          </a:xfrm>
          <a:custGeom>
            <a:avLst/>
            <a:gdLst/>
            <a:ahLst/>
            <a:cxnLst/>
            <a:rect l="l" t="t" r="r" b="b"/>
            <a:pathLst>
              <a:path w="1734480" h="1405652">
                <a:moveTo>
                  <a:pt x="0" y="0"/>
                </a:moveTo>
                <a:lnTo>
                  <a:pt x="1734480" y="0"/>
                </a:lnTo>
                <a:lnTo>
                  <a:pt x="1734480" y="1405651"/>
                </a:lnTo>
                <a:lnTo>
                  <a:pt x="0" y="1405651"/>
                </a:lnTo>
                <a:lnTo>
                  <a:pt x="0" y="0"/>
                </a:lnTo>
                <a:close/>
              </a:path>
            </a:pathLst>
          </a:custGeom>
          <a:blipFill>
            <a:blip r:embed="rId3"/>
            <a:stretch>
              <a:fillRect/>
            </a:stretch>
          </a:blipFill>
        </p:spPr>
      </p:sp>
      <p:sp>
        <p:nvSpPr>
          <p:cNvPr id="25" name="Freeform 25"/>
          <p:cNvSpPr/>
          <p:nvPr/>
        </p:nvSpPr>
        <p:spPr>
          <a:xfrm>
            <a:off x="1831316" y="1889463"/>
            <a:ext cx="1913876" cy="1551791"/>
          </a:xfrm>
          <a:custGeom>
            <a:avLst/>
            <a:gdLst/>
            <a:ahLst/>
            <a:cxnLst/>
            <a:rect l="l" t="t" r="r" b="b"/>
            <a:pathLst>
              <a:path w="1913876" h="1551791">
                <a:moveTo>
                  <a:pt x="0" y="0"/>
                </a:moveTo>
                <a:lnTo>
                  <a:pt x="1913876" y="0"/>
                </a:lnTo>
                <a:lnTo>
                  <a:pt x="1913876" y="1551792"/>
                </a:lnTo>
                <a:lnTo>
                  <a:pt x="0" y="1551792"/>
                </a:lnTo>
                <a:lnTo>
                  <a:pt x="0" y="0"/>
                </a:lnTo>
                <a:close/>
              </a:path>
            </a:pathLst>
          </a:custGeom>
          <a:blipFill>
            <a:blip r:embed="rId4"/>
            <a:stretch>
              <a:fillRect/>
            </a:stretch>
          </a:blipFill>
        </p:spPr>
      </p:sp>
      <p:sp>
        <p:nvSpPr>
          <p:cNvPr id="26" name="Freeform 26"/>
          <p:cNvSpPr/>
          <p:nvPr/>
        </p:nvSpPr>
        <p:spPr>
          <a:xfrm>
            <a:off x="3703037" y="2302837"/>
            <a:ext cx="2112054" cy="1712476"/>
          </a:xfrm>
          <a:custGeom>
            <a:avLst/>
            <a:gdLst/>
            <a:ahLst/>
            <a:cxnLst/>
            <a:rect l="l" t="t" r="r" b="b"/>
            <a:pathLst>
              <a:path w="2112054" h="1712476">
                <a:moveTo>
                  <a:pt x="0" y="0"/>
                </a:moveTo>
                <a:lnTo>
                  <a:pt x="2112054" y="0"/>
                </a:lnTo>
                <a:lnTo>
                  <a:pt x="2112054" y="1712475"/>
                </a:lnTo>
                <a:lnTo>
                  <a:pt x="0" y="1712475"/>
                </a:lnTo>
                <a:lnTo>
                  <a:pt x="0" y="0"/>
                </a:lnTo>
                <a:close/>
              </a:path>
            </a:pathLst>
          </a:custGeom>
          <a:blipFill>
            <a:blip r:embed="rId5"/>
            <a:stretch>
              <a:fillRect/>
            </a:stretch>
          </a:blipFill>
        </p:spPr>
      </p:sp>
      <p:sp>
        <p:nvSpPr>
          <p:cNvPr id="27" name="Freeform 27"/>
          <p:cNvSpPr/>
          <p:nvPr/>
        </p:nvSpPr>
        <p:spPr>
          <a:xfrm>
            <a:off x="5815091" y="2665359"/>
            <a:ext cx="2052610" cy="1664279"/>
          </a:xfrm>
          <a:custGeom>
            <a:avLst/>
            <a:gdLst/>
            <a:ahLst/>
            <a:cxnLst/>
            <a:rect l="l" t="t" r="r" b="b"/>
            <a:pathLst>
              <a:path w="2052610" h="1664279">
                <a:moveTo>
                  <a:pt x="0" y="0"/>
                </a:moveTo>
                <a:lnTo>
                  <a:pt x="2052610" y="0"/>
                </a:lnTo>
                <a:lnTo>
                  <a:pt x="2052610" y="1664278"/>
                </a:lnTo>
                <a:lnTo>
                  <a:pt x="0" y="1664278"/>
                </a:lnTo>
                <a:lnTo>
                  <a:pt x="0" y="0"/>
                </a:lnTo>
                <a:close/>
              </a:path>
            </a:pathLst>
          </a:custGeom>
          <a:blipFill>
            <a:blip r:embed="rId6"/>
            <a:stretch>
              <a:fillRect/>
            </a:stretch>
          </a:blipFill>
        </p:spPr>
      </p:sp>
      <p:sp>
        <p:nvSpPr>
          <p:cNvPr id="28" name="Freeform 28"/>
          <p:cNvSpPr/>
          <p:nvPr/>
        </p:nvSpPr>
        <p:spPr>
          <a:xfrm>
            <a:off x="0" y="8712882"/>
            <a:ext cx="2103571" cy="1705598"/>
          </a:xfrm>
          <a:custGeom>
            <a:avLst/>
            <a:gdLst/>
            <a:ahLst/>
            <a:cxnLst/>
            <a:rect l="l" t="t" r="r" b="b"/>
            <a:pathLst>
              <a:path w="2103571" h="1705598">
                <a:moveTo>
                  <a:pt x="0" y="0"/>
                </a:moveTo>
                <a:lnTo>
                  <a:pt x="2103571" y="0"/>
                </a:lnTo>
                <a:lnTo>
                  <a:pt x="2103571" y="1705598"/>
                </a:lnTo>
                <a:lnTo>
                  <a:pt x="0" y="1705598"/>
                </a:lnTo>
                <a:lnTo>
                  <a:pt x="0" y="0"/>
                </a:lnTo>
                <a:close/>
              </a:path>
            </a:pathLst>
          </a:custGeom>
          <a:blipFill>
            <a:blip r:embed="rId7"/>
            <a:stretch>
              <a:fillRect/>
            </a:stretch>
          </a:blipFill>
        </p:spPr>
      </p:sp>
      <p:sp>
        <p:nvSpPr>
          <p:cNvPr id="29" name="Freeform 29"/>
          <p:cNvSpPr/>
          <p:nvPr/>
        </p:nvSpPr>
        <p:spPr>
          <a:xfrm>
            <a:off x="2103571" y="8635989"/>
            <a:ext cx="2258031" cy="1679360"/>
          </a:xfrm>
          <a:custGeom>
            <a:avLst/>
            <a:gdLst/>
            <a:ahLst/>
            <a:cxnLst/>
            <a:rect l="l" t="t" r="r" b="b"/>
            <a:pathLst>
              <a:path w="2258031" h="1679360">
                <a:moveTo>
                  <a:pt x="0" y="0"/>
                </a:moveTo>
                <a:lnTo>
                  <a:pt x="2258031" y="0"/>
                </a:lnTo>
                <a:lnTo>
                  <a:pt x="2258031" y="1679360"/>
                </a:lnTo>
                <a:lnTo>
                  <a:pt x="0" y="1679360"/>
                </a:lnTo>
                <a:lnTo>
                  <a:pt x="0" y="0"/>
                </a:lnTo>
                <a:close/>
              </a:path>
            </a:pathLst>
          </a:custGeom>
          <a:blipFill>
            <a:blip r:embed="rId8"/>
            <a:stretch>
              <a:fillRect t="-4509" b="-4509"/>
            </a:stretch>
          </a:blipFill>
        </p:spPr>
      </p:sp>
      <p:sp>
        <p:nvSpPr>
          <p:cNvPr id="30" name="Freeform 30"/>
          <p:cNvSpPr/>
          <p:nvPr/>
        </p:nvSpPr>
        <p:spPr>
          <a:xfrm>
            <a:off x="4573934" y="8731174"/>
            <a:ext cx="2058450" cy="1669013"/>
          </a:xfrm>
          <a:custGeom>
            <a:avLst/>
            <a:gdLst/>
            <a:ahLst/>
            <a:cxnLst/>
            <a:rect l="l" t="t" r="r" b="b"/>
            <a:pathLst>
              <a:path w="2058450" h="1669013">
                <a:moveTo>
                  <a:pt x="0" y="0"/>
                </a:moveTo>
                <a:lnTo>
                  <a:pt x="2058449" y="0"/>
                </a:lnTo>
                <a:lnTo>
                  <a:pt x="2058449" y="1669014"/>
                </a:lnTo>
                <a:lnTo>
                  <a:pt x="0" y="1669014"/>
                </a:lnTo>
                <a:lnTo>
                  <a:pt x="0" y="0"/>
                </a:lnTo>
                <a:close/>
              </a:path>
            </a:pathLst>
          </a:custGeom>
          <a:blipFill>
            <a:blip r:embed="rId9"/>
            <a:stretch>
              <a:fillRect/>
            </a:stretch>
          </a:blipFill>
        </p:spPr>
      </p:sp>
      <p:sp>
        <p:nvSpPr>
          <p:cNvPr id="31" name="TextBox 31"/>
          <p:cNvSpPr txBox="1"/>
          <p:nvPr/>
        </p:nvSpPr>
        <p:spPr>
          <a:xfrm>
            <a:off x="1227611" y="4810997"/>
            <a:ext cx="1207411" cy="863488"/>
          </a:xfrm>
          <a:prstGeom prst="rect">
            <a:avLst/>
          </a:prstGeom>
        </p:spPr>
        <p:txBody>
          <a:bodyPr lIns="0" tIns="0" rIns="0" bIns="0" rtlCol="0" anchor="t">
            <a:spAutoFit/>
          </a:bodyPr>
          <a:lstStyle/>
          <a:p>
            <a:pPr algn="just">
              <a:lnSpc>
                <a:spcPts val="7000"/>
              </a:lnSpc>
              <a:spcBef>
                <a:spcPct val="0"/>
              </a:spcBef>
            </a:pPr>
            <a:r>
              <a:rPr lang="en-US" sz="5000" b="1">
                <a:solidFill>
                  <a:srgbClr val="FFFFFF"/>
                </a:solidFill>
                <a:latin typeface="Open Sans Bold Bold"/>
                <a:ea typeface="Open Sans Bold Bold"/>
                <a:cs typeface="Open Sans Bold Bold"/>
                <a:sym typeface="Open Sans Bold Bold"/>
              </a:rPr>
              <a:t>01.</a:t>
            </a:r>
          </a:p>
        </p:txBody>
      </p:sp>
      <p:sp>
        <p:nvSpPr>
          <p:cNvPr id="32" name="TextBox 32"/>
          <p:cNvSpPr txBox="1"/>
          <p:nvPr/>
        </p:nvSpPr>
        <p:spPr>
          <a:xfrm>
            <a:off x="1227611" y="6237153"/>
            <a:ext cx="1207411" cy="863488"/>
          </a:xfrm>
          <a:prstGeom prst="rect">
            <a:avLst/>
          </a:prstGeom>
        </p:spPr>
        <p:txBody>
          <a:bodyPr lIns="0" tIns="0" rIns="0" bIns="0" rtlCol="0" anchor="t">
            <a:spAutoFit/>
          </a:bodyPr>
          <a:lstStyle/>
          <a:p>
            <a:pPr algn="just">
              <a:lnSpc>
                <a:spcPts val="7000"/>
              </a:lnSpc>
              <a:spcBef>
                <a:spcPct val="0"/>
              </a:spcBef>
            </a:pPr>
            <a:r>
              <a:rPr lang="en-US" sz="5000" b="1">
                <a:solidFill>
                  <a:srgbClr val="FFFFFF"/>
                </a:solidFill>
                <a:latin typeface="Open Sans Bold Bold"/>
                <a:ea typeface="Open Sans Bold Bold"/>
                <a:cs typeface="Open Sans Bold Bold"/>
                <a:sym typeface="Open Sans Bold Bold"/>
              </a:rPr>
              <a:t>02.</a:t>
            </a:r>
          </a:p>
        </p:txBody>
      </p:sp>
      <p:sp>
        <p:nvSpPr>
          <p:cNvPr id="33" name="TextBox 33"/>
          <p:cNvSpPr txBox="1"/>
          <p:nvPr/>
        </p:nvSpPr>
        <p:spPr>
          <a:xfrm>
            <a:off x="1227611" y="7667725"/>
            <a:ext cx="1207411" cy="863488"/>
          </a:xfrm>
          <a:prstGeom prst="rect">
            <a:avLst/>
          </a:prstGeom>
        </p:spPr>
        <p:txBody>
          <a:bodyPr lIns="0" tIns="0" rIns="0" bIns="0" rtlCol="0" anchor="t">
            <a:spAutoFit/>
          </a:bodyPr>
          <a:lstStyle/>
          <a:p>
            <a:pPr algn="just">
              <a:lnSpc>
                <a:spcPts val="7000"/>
              </a:lnSpc>
              <a:spcBef>
                <a:spcPct val="0"/>
              </a:spcBef>
            </a:pPr>
            <a:r>
              <a:rPr lang="en-US" sz="5000" b="1">
                <a:solidFill>
                  <a:srgbClr val="FFFFFF"/>
                </a:solidFill>
                <a:latin typeface="Open Sans Bold Bold"/>
                <a:ea typeface="Open Sans Bold Bold"/>
                <a:cs typeface="Open Sans Bold Bold"/>
                <a:sym typeface="Open Sans Bold Bold"/>
              </a:rPr>
              <a:t>03.</a:t>
            </a:r>
          </a:p>
        </p:txBody>
      </p:sp>
      <p:sp>
        <p:nvSpPr>
          <p:cNvPr id="34" name="TextBox 34"/>
          <p:cNvSpPr txBox="1"/>
          <p:nvPr/>
        </p:nvSpPr>
        <p:spPr>
          <a:xfrm>
            <a:off x="2435022" y="4954064"/>
            <a:ext cx="7549244" cy="738664"/>
          </a:xfrm>
          <a:prstGeom prst="rect">
            <a:avLst/>
          </a:prstGeom>
        </p:spPr>
        <p:txBody>
          <a:bodyPr lIns="0" tIns="0" rIns="0" bIns="0" rtlCol="0" anchor="t">
            <a:spAutoFit/>
          </a:bodyPr>
          <a:lstStyle/>
          <a:p>
            <a:r>
              <a:rPr lang="en-US" sz="2400" b="1" dirty="0" err="1">
                <a:solidFill>
                  <a:schemeClr val="bg1"/>
                </a:solidFill>
                <a:latin typeface="Open Sans" panose="020B0604020202020204" charset="0"/>
                <a:ea typeface="Open Sans" panose="020B0604020202020204" charset="0"/>
                <a:cs typeface="Open Sans" panose="020B0604020202020204" charset="0"/>
              </a:rPr>
              <a:t>Đa</a:t>
            </a:r>
            <a:r>
              <a:rPr lang="en-US" sz="2400" b="1" dirty="0">
                <a:solidFill>
                  <a:schemeClr val="bg1"/>
                </a:solidFill>
                <a:latin typeface="Open Sans" panose="020B0604020202020204" charset="0"/>
                <a:ea typeface="Open Sans" panose="020B0604020202020204" charset="0"/>
                <a:cs typeface="Open Sans" panose="020B0604020202020204" charset="0"/>
              </a:rPr>
              <a:t> </a:t>
            </a:r>
            <a:r>
              <a:rPr lang="en-US" sz="2400" b="1" dirty="0" err="1">
                <a:solidFill>
                  <a:schemeClr val="bg1"/>
                </a:solidFill>
                <a:latin typeface="Open Sans" panose="020B0604020202020204" charset="0"/>
                <a:ea typeface="Open Sans" panose="020B0604020202020204" charset="0"/>
                <a:cs typeface="Open Sans" panose="020B0604020202020204" charset="0"/>
              </a:rPr>
              <a:t>dạng</a:t>
            </a:r>
            <a:r>
              <a:rPr lang="en-US" sz="2400" b="1" dirty="0">
                <a:solidFill>
                  <a:schemeClr val="bg1"/>
                </a:solidFill>
                <a:latin typeface="Open Sans" panose="020B0604020202020204" charset="0"/>
                <a:ea typeface="Open Sans" panose="020B0604020202020204" charset="0"/>
                <a:cs typeface="Open Sans" panose="020B0604020202020204" charset="0"/>
              </a:rPr>
              <a:t> </a:t>
            </a:r>
            <a:r>
              <a:rPr lang="en-US" sz="2400" b="1" dirty="0" err="1">
                <a:solidFill>
                  <a:schemeClr val="bg1"/>
                </a:solidFill>
                <a:latin typeface="Open Sans" panose="020B0604020202020204" charset="0"/>
                <a:ea typeface="Open Sans" panose="020B0604020202020204" charset="0"/>
                <a:cs typeface="Open Sans" panose="020B0604020202020204" charset="0"/>
              </a:rPr>
              <a:t>mẫu</a:t>
            </a:r>
            <a:r>
              <a:rPr lang="en-US" sz="2400" b="1" dirty="0">
                <a:solidFill>
                  <a:schemeClr val="bg1"/>
                </a:solidFill>
                <a:latin typeface="Open Sans" panose="020B0604020202020204" charset="0"/>
                <a:ea typeface="Open Sans" panose="020B0604020202020204" charset="0"/>
                <a:cs typeface="Open Sans" panose="020B0604020202020204" charset="0"/>
              </a:rPr>
              <a:t> </a:t>
            </a:r>
            <a:r>
              <a:rPr lang="en-US" sz="2400" b="1" dirty="0" err="1">
                <a:solidFill>
                  <a:schemeClr val="bg1"/>
                </a:solidFill>
                <a:latin typeface="Open Sans" panose="020B0604020202020204" charset="0"/>
                <a:ea typeface="Open Sans" panose="020B0604020202020204" charset="0"/>
                <a:cs typeface="Open Sans" panose="020B0604020202020204" charset="0"/>
              </a:rPr>
              <a:t>mã</a:t>
            </a:r>
            <a:r>
              <a:rPr lang="en-US" sz="2400" b="1"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Yadea</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cung</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cấp</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nhiều</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dòng</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xe</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điện</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hiện</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đại</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phù</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hợp</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với</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mọi</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nhu</a:t>
            </a:r>
            <a:r>
              <a:rPr lang="en-US" sz="2400" dirty="0">
                <a:solidFill>
                  <a:schemeClr val="bg1"/>
                </a:solidFill>
                <a:latin typeface="Open Sans" panose="020B0604020202020204" charset="0"/>
                <a:ea typeface="Open Sans" panose="020B0604020202020204" charset="0"/>
                <a:cs typeface="Open Sans" panose="020B0604020202020204" charset="0"/>
              </a:rPr>
              <a:t> </a:t>
            </a:r>
            <a:r>
              <a:rPr lang="en-US" sz="2400" dirty="0" err="1">
                <a:solidFill>
                  <a:schemeClr val="bg1"/>
                </a:solidFill>
                <a:latin typeface="Open Sans" panose="020B0604020202020204" charset="0"/>
                <a:ea typeface="Open Sans" panose="020B0604020202020204" charset="0"/>
                <a:cs typeface="Open Sans" panose="020B0604020202020204" charset="0"/>
              </a:rPr>
              <a:t>cầu</a:t>
            </a:r>
            <a:r>
              <a:rPr lang="en-US" sz="2400" dirty="0">
                <a:solidFill>
                  <a:schemeClr val="bg1"/>
                </a:solidFill>
                <a:latin typeface="Open Sans" panose="020B0604020202020204" charset="0"/>
                <a:ea typeface="Open Sans" panose="020B0604020202020204" charset="0"/>
                <a:cs typeface="Open Sans" panose="020B0604020202020204" charset="0"/>
              </a:rPr>
              <a:t>.</a:t>
            </a:r>
          </a:p>
        </p:txBody>
      </p:sp>
      <p:sp>
        <p:nvSpPr>
          <p:cNvPr id="36" name="TextBox 36"/>
          <p:cNvSpPr txBox="1"/>
          <p:nvPr/>
        </p:nvSpPr>
        <p:spPr>
          <a:xfrm>
            <a:off x="2360047" y="7765845"/>
            <a:ext cx="7549244" cy="738664"/>
          </a:xfrm>
          <a:prstGeom prst="rect">
            <a:avLst/>
          </a:prstGeom>
        </p:spPr>
        <p:txBody>
          <a:bodyPr lIns="0" tIns="0" rIns="0" bIns="0" rtlCol="0" anchor="t">
            <a:spAutoFit/>
          </a:bodyPr>
          <a:lstStyle/>
          <a:p>
            <a:r>
              <a:rPr lang="vi-VN" sz="2400" b="1" dirty="0">
                <a:solidFill>
                  <a:schemeClr val="bg1"/>
                </a:solidFill>
                <a:latin typeface="Open Sans" panose="020B0604020202020204" charset="0"/>
                <a:ea typeface="Open Sans" panose="020B0604020202020204" charset="0"/>
                <a:cs typeface="Open Sans" panose="020B0604020202020204" charset="0"/>
              </a:rPr>
              <a:t>Bảo vệ môi trường: </a:t>
            </a:r>
            <a:r>
              <a:rPr lang="vi-VN" sz="2400" dirty="0">
                <a:solidFill>
                  <a:schemeClr val="bg1"/>
                </a:solidFill>
                <a:latin typeface="Open Sans" panose="020B0604020202020204" charset="0"/>
                <a:ea typeface="Open Sans" panose="020B0604020202020204" charset="0"/>
                <a:cs typeface="Open Sans" panose="020B0604020202020204" charset="0"/>
              </a:rPr>
              <a:t>Yadea sử dụng công nghệ sạch, giảm thiểu khí thải ô nhiễm.</a:t>
            </a:r>
          </a:p>
        </p:txBody>
      </p:sp>
      <p:grpSp>
        <p:nvGrpSpPr>
          <p:cNvPr id="37" name="Group 37"/>
          <p:cNvGrpSpPr/>
          <p:nvPr/>
        </p:nvGrpSpPr>
        <p:grpSpPr>
          <a:xfrm>
            <a:off x="211231" y="169743"/>
            <a:ext cx="3784682" cy="957880"/>
            <a:chOff x="0" y="0"/>
            <a:chExt cx="1094059" cy="276900"/>
          </a:xfrm>
        </p:grpSpPr>
        <p:sp>
          <p:nvSpPr>
            <p:cNvPr id="38" name="Freeform 38"/>
            <p:cNvSpPr/>
            <p:nvPr/>
          </p:nvSpPr>
          <p:spPr>
            <a:xfrm>
              <a:off x="0" y="0"/>
              <a:ext cx="1094059" cy="276900"/>
            </a:xfrm>
            <a:custGeom>
              <a:avLst/>
              <a:gdLst/>
              <a:ahLst/>
              <a:cxnLst/>
              <a:rect l="l" t="t" r="r" b="b"/>
              <a:pathLst>
                <a:path w="1094059" h="276900">
                  <a:moveTo>
                    <a:pt x="102280" y="0"/>
                  </a:moveTo>
                  <a:lnTo>
                    <a:pt x="991779" y="0"/>
                  </a:lnTo>
                  <a:cubicBezTo>
                    <a:pt x="1048267" y="0"/>
                    <a:pt x="1094059" y="45792"/>
                    <a:pt x="1094059" y="102280"/>
                  </a:cubicBezTo>
                  <a:lnTo>
                    <a:pt x="1094059" y="174620"/>
                  </a:lnTo>
                  <a:cubicBezTo>
                    <a:pt x="1094059" y="231107"/>
                    <a:pt x="1048267" y="276900"/>
                    <a:pt x="991779" y="276900"/>
                  </a:cubicBezTo>
                  <a:lnTo>
                    <a:pt x="102280" y="276900"/>
                  </a:lnTo>
                  <a:cubicBezTo>
                    <a:pt x="45792" y="276900"/>
                    <a:pt x="0" y="231107"/>
                    <a:pt x="0" y="174620"/>
                  </a:cubicBezTo>
                  <a:lnTo>
                    <a:pt x="0" y="102280"/>
                  </a:lnTo>
                  <a:cubicBezTo>
                    <a:pt x="0" y="45792"/>
                    <a:pt x="45792" y="0"/>
                    <a:pt x="102280" y="0"/>
                  </a:cubicBezTo>
                  <a:close/>
                </a:path>
              </a:pathLst>
            </a:custGeom>
            <a:solidFill>
              <a:srgbClr val="FF9F1C"/>
            </a:solidFill>
            <a:ln w="57150" cap="rnd">
              <a:solidFill>
                <a:srgbClr val="1C1C1C"/>
              </a:solidFill>
              <a:prstDash val="solid"/>
              <a:round/>
            </a:ln>
          </p:spPr>
        </p:sp>
        <p:sp>
          <p:nvSpPr>
            <p:cNvPr id="39" name="TextBox 39"/>
            <p:cNvSpPr txBox="1"/>
            <p:nvPr/>
          </p:nvSpPr>
          <p:spPr>
            <a:xfrm>
              <a:off x="0" y="-38100"/>
              <a:ext cx="1094059" cy="315000"/>
            </a:xfrm>
            <a:prstGeom prst="rect">
              <a:avLst/>
            </a:prstGeom>
          </p:spPr>
          <p:txBody>
            <a:bodyPr lIns="50800" tIns="50800" rIns="50800" bIns="50800" rtlCol="0" anchor="ctr"/>
            <a:lstStyle/>
            <a:p>
              <a:pPr algn="ctr">
                <a:lnSpc>
                  <a:spcPts val="2659"/>
                </a:lnSpc>
                <a:spcBef>
                  <a:spcPct val="0"/>
                </a:spcBef>
              </a:pPr>
              <a:endParaRPr/>
            </a:p>
          </p:txBody>
        </p:sp>
      </p:grpSp>
      <p:sp>
        <p:nvSpPr>
          <p:cNvPr id="40" name="Freeform 40"/>
          <p:cNvSpPr/>
          <p:nvPr/>
        </p:nvSpPr>
        <p:spPr>
          <a:xfrm>
            <a:off x="443505" y="217037"/>
            <a:ext cx="742269" cy="742269"/>
          </a:xfrm>
          <a:custGeom>
            <a:avLst/>
            <a:gdLst/>
            <a:ahLst/>
            <a:cxnLst/>
            <a:rect l="l" t="t" r="r" b="b"/>
            <a:pathLst>
              <a:path w="742269" h="742269">
                <a:moveTo>
                  <a:pt x="0" y="0"/>
                </a:moveTo>
                <a:lnTo>
                  <a:pt x="742269" y="0"/>
                </a:lnTo>
                <a:lnTo>
                  <a:pt x="742269" y="742270"/>
                </a:lnTo>
                <a:lnTo>
                  <a:pt x="0" y="742270"/>
                </a:lnTo>
                <a:lnTo>
                  <a:pt x="0" y="0"/>
                </a:lnTo>
                <a:close/>
              </a:path>
            </a:pathLst>
          </a:custGeom>
          <a:blipFill>
            <a:blip r:embed="rId10"/>
            <a:stretch>
              <a:fillRect/>
            </a:stretch>
          </a:blipFill>
        </p:spPr>
      </p:sp>
      <p:sp>
        <p:nvSpPr>
          <p:cNvPr id="41" name="TextBox 41"/>
          <p:cNvSpPr txBox="1"/>
          <p:nvPr/>
        </p:nvSpPr>
        <p:spPr>
          <a:xfrm>
            <a:off x="1185774" y="563978"/>
            <a:ext cx="2715611" cy="205184"/>
          </a:xfrm>
          <a:prstGeom prst="rect">
            <a:avLst/>
          </a:prstGeom>
        </p:spPr>
        <p:txBody>
          <a:bodyPr lIns="0" tIns="0" rIns="0" bIns="0" rtlCol="0" anchor="t">
            <a:spAutoFit/>
          </a:bodyPr>
          <a:lstStyle/>
          <a:p>
            <a:pPr algn="l">
              <a:lnSpc>
                <a:spcPts val="1627"/>
              </a:lnSpc>
            </a:pPr>
            <a:r>
              <a:rPr lang="en-US" sz="1600" b="1" dirty="0">
                <a:solidFill>
                  <a:srgbClr val="1C1C1C"/>
                </a:solidFill>
                <a:latin typeface="Open Sans" panose="020B0604020202020204" charset="0"/>
                <a:ea typeface="Open Sans" panose="020B0604020202020204" charset="0"/>
                <a:cs typeface="Open Sans" panose="020B0604020202020204" charset="0"/>
                <a:sym typeface="Nourd Bold"/>
              </a:rPr>
              <a:t> TRƯỜNG ĐẠI HỌC VINH</a:t>
            </a:r>
          </a:p>
        </p:txBody>
      </p:sp>
      <p:sp>
        <p:nvSpPr>
          <p:cNvPr id="43" name="Rectangle 1"/>
          <p:cNvSpPr>
            <a:spLocks noChangeArrowheads="1"/>
          </p:cNvSpPr>
          <p:nvPr/>
        </p:nvSpPr>
        <p:spPr bwMode="auto">
          <a:xfrm>
            <a:off x="2282563" y="6198768"/>
            <a:ext cx="641273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2400" b="1" dirty="0">
                <a:solidFill>
                  <a:schemeClr val="bg1"/>
                </a:solidFill>
                <a:latin typeface="Open Sans" panose="020B0604020202020204" charset="0"/>
                <a:ea typeface="Open Sans" panose="020B0604020202020204" charset="0"/>
                <a:cs typeface="Open Sans" panose="020B0604020202020204" charset="0"/>
              </a:rPr>
              <a:t>Chất lượng đảm bảo: </a:t>
            </a:r>
            <a:r>
              <a:rPr lang="vi-VN" sz="2400" dirty="0">
                <a:solidFill>
                  <a:schemeClr val="bg1"/>
                </a:solidFill>
                <a:latin typeface="Open Sans" panose="020B0604020202020204" charset="0"/>
                <a:ea typeface="Open Sans" panose="020B0604020202020204" charset="0"/>
                <a:cs typeface="Open Sans" panose="020B0604020202020204" charset="0"/>
              </a:rPr>
              <a:t>Mỗi xe được kiểm tra kỹ lưỡng, đảm bảo hiệu suất và độ bền cao.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1011</Words>
  <Application>Microsoft Office PowerPoint</Application>
  <PresentationFormat>Custom</PresentationFormat>
  <Paragraphs>156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vt:lpstr>
      <vt:lpstr>Open Sans Bold</vt:lpstr>
      <vt:lpstr>Open Sans</vt:lpstr>
      <vt:lpstr>Open Sans Bold Bold</vt:lpstr>
      <vt:lpstr>Arial</vt:lpstr>
      <vt:lpstr>Nourd Bold</vt:lpstr>
      <vt:lpstr>Open Sauce</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Car Rent Company Profile Presentation</dc:title>
  <cp:lastModifiedBy>Microsoft account</cp:lastModifiedBy>
  <cp:revision>7</cp:revision>
  <dcterms:created xsi:type="dcterms:W3CDTF">2006-08-16T00:00:00Z</dcterms:created>
  <dcterms:modified xsi:type="dcterms:W3CDTF">2025-01-08T17:08:46Z</dcterms:modified>
  <dc:identifier>DAGZFUN26Sk</dc:identifier>
</cp:coreProperties>
</file>